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21"/>
  </p:notesMasterIdLst>
  <p:handoutMasterIdLst>
    <p:handoutMasterId r:id="rId22"/>
  </p:handoutMasterIdLst>
  <p:sldIdLst>
    <p:sldId id="256" r:id="rId5"/>
    <p:sldId id="258" r:id="rId6"/>
    <p:sldId id="266" r:id="rId7"/>
    <p:sldId id="262" r:id="rId8"/>
    <p:sldId id="263" r:id="rId9"/>
    <p:sldId id="264" r:id="rId10"/>
    <p:sldId id="265" r:id="rId11"/>
    <p:sldId id="273" r:id="rId12"/>
    <p:sldId id="271" r:id="rId13"/>
    <p:sldId id="267" r:id="rId14"/>
    <p:sldId id="269" r:id="rId15"/>
    <p:sldId id="272" r:id="rId16"/>
    <p:sldId id="270" r:id="rId17"/>
    <p:sldId id="259" r:id="rId18"/>
    <p:sldId id="257"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633A646-2062-4841-AF18-847B074C6716}">
      <dgm:prSet/>
      <dgm:spPr/>
      <dgm:t>
        <a:bodyPr/>
        <a:lstStyle/>
        <a:p>
          <a:pPr>
            <a:lnSpc>
              <a:spcPct val="100000"/>
            </a:lnSpc>
          </a:pPr>
          <a:r>
            <a:rPr lang="en-US" noProof="0" dirty="0">
              <a:solidFill>
                <a:schemeClr val="bg1"/>
              </a:solidFill>
              <a:effectLst>
                <a:glow rad="152400">
                  <a:schemeClr val="bg1">
                    <a:alpha val="19000"/>
                  </a:schemeClr>
                </a:glow>
              </a:effectLst>
            </a:rPr>
            <a:t>Exploratory Data Analysis</a:t>
          </a:r>
        </a:p>
      </dgm:t>
    </dgm:pt>
    <dgm:pt modelId="{DB4A5689-BD48-4D3D-8017-D1E3C49B0DDB}" type="par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a:lstStyle/>
        <a:p>
          <a:endParaRPr lang="en-US" noProof="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en-US" noProof="0" dirty="0">
              <a:solidFill>
                <a:schemeClr val="bg1"/>
              </a:solidFill>
              <a:effectLst>
                <a:glow rad="152400">
                  <a:schemeClr val="bg1">
                    <a:alpha val="19000"/>
                  </a:schemeClr>
                </a:glow>
              </a:effectLst>
            </a:rPr>
            <a:t>Data Cleaning</a:t>
          </a:r>
        </a:p>
      </dgm:t>
    </dgm:pt>
    <dgm:pt modelId="{CF221EFF-354A-47A9-A498-1F0BBF01ECB8}" type="par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a:lstStyle/>
        <a:p>
          <a:endParaRPr lang="en-US" noProof="0">
            <a:solidFill>
              <a:schemeClr val="bg1"/>
            </a:solidFill>
            <a:effectLst>
              <a:glow rad="152400">
                <a:schemeClr val="bg1">
                  <a:alpha val="19000"/>
                </a:schemeClr>
              </a:glow>
            </a:effectLst>
          </a:endParaRPr>
        </a:p>
      </dgm:t>
    </dgm:pt>
    <dgm:pt modelId="{C6D21269-399B-4BA2-8621-C7B9DA1E1B8F}">
      <dgm:prSet/>
      <dgm:spPr/>
      <dgm:t>
        <a:bodyPr/>
        <a:lstStyle/>
        <a:p>
          <a:pPr>
            <a:lnSpc>
              <a:spcPct val="100000"/>
            </a:lnSpc>
          </a:pPr>
          <a:r>
            <a:rPr lang="en-US" noProof="0" dirty="0">
              <a:solidFill>
                <a:schemeClr val="bg1"/>
              </a:solidFill>
              <a:effectLst>
                <a:glow rad="152400">
                  <a:schemeClr val="bg1">
                    <a:alpha val="19000"/>
                  </a:schemeClr>
                </a:glow>
              </a:effectLst>
            </a:rPr>
            <a:t>Algorithm Selection &amp; Hyper-Parameter Tuning</a:t>
          </a:r>
        </a:p>
      </dgm:t>
    </dgm:pt>
    <dgm:pt modelId="{AA3929B3-1058-4240-AD5D-9518D4976567}" type="par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a:lstStyle/>
        <a:p>
          <a:endParaRPr lang="en-US" noProof="0">
            <a:solidFill>
              <a:schemeClr val="bg1"/>
            </a:solidFill>
            <a:effectLst>
              <a:glow rad="152400">
                <a:schemeClr val="bg1">
                  <a:alpha val="19000"/>
                </a:schemeClr>
              </a:glow>
            </a:effectLst>
          </a:endParaRP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3"/>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3" custScaleX="75132" custScaleY="751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3">
        <dgm:presLayoutVars>
          <dgm:chMax val="0"/>
          <dgm:chPref val="0"/>
        </dgm:presLayoutVars>
      </dgm:prSet>
      <dgm:spPr/>
    </dgm:pt>
    <dgm:pt modelId="{51DD96AA-8DD7-4B07-A561-5C9B41ACFA3C}" type="pres">
      <dgm:prSet presAssocID="{1397C75F-5FD8-4120-9A24-A246D042942B}"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1" presStyleCnt="3"/>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1" presStyleCnt="3" custScaleX="75132" custScaleY="7513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p and bucket outline"/>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1" presStyleCnt="3">
        <dgm:presLayoutVars>
          <dgm:chMax val="0"/>
          <dgm:chPref val="0"/>
        </dgm:presLayoutVars>
      </dgm:prSet>
      <dgm:spPr/>
    </dgm:pt>
    <dgm:pt modelId="{1375F890-B8F8-4966-ABCD-B672FD4512B7}" type="pres">
      <dgm:prSet presAssocID="{7519C821-85FB-4CA3-BEB5-E4BFBC529B83}"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3"/>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3" custScaleX="68302" custScaleY="68302"/>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ose"/>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3">
        <dgm:presLayoutVars>
          <dgm:chMax val="0"/>
          <dgm:chPref val="0"/>
        </dgm:presLayoutVars>
      </dgm:prSet>
      <dgm:spPr/>
    </dgm:pt>
  </dgm:ptLst>
  <dgm:cxnLst>
    <dgm:cxn modelId="{944ABB28-0B7D-40F0-8726-3385D62BD567}" type="presOf" srcId="{B633A646-2062-4841-AF18-847B074C6716}" destId="{C95AF6F0-F4DA-48FE-85EB-61ADFB42AA13}"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282E4C31-D2E4-4F2E-B7E4-7F072B61355B}" type="presOf" srcId="{E1B432F4-5FDB-4518-9272-2F3934AC6AA2}" destId="{D40A0249-41A7-44A6-A657-361E8C18FD42}"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EB9839C5-F324-41C4-8950-5284E09FB71E}" srcId="{E1B432F4-5FDB-4518-9272-2F3934AC6AA2}" destId="{14BC708E-A0A1-4102-88E4-E75128B4E51E}" srcOrd="1" destOrd="0" parTransId="{CF221EFF-354A-47A9-A498-1F0BBF01ECB8}" sibTransId="{7519C821-85FB-4CA3-BEB5-E4BFBC529B83}"/>
    <dgm:cxn modelId="{4A4BD2E1-F579-4CB0-A349-6E4A603D3C1F}" type="presOf" srcId="{14BC708E-A0A1-4102-88E4-E75128B4E51E}" destId="{80F6AD63-74FB-40E4-9D40-4178AFD87F60}" srcOrd="0" destOrd="0" presId="urn:microsoft.com/office/officeart/2018/2/layout/IconVerticalSolidList"/>
    <dgm:cxn modelId="{0F0438E4-D0CA-47DC-8484-BFD8CF753812}" type="presOf" srcId="{C6D21269-399B-4BA2-8621-C7B9DA1E1B8F}" destId="{D5847293-6F0A-4807-B203-585610F4F535}" srcOrd="0" destOrd="0" presId="urn:microsoft.com/office/officeart/2018/2/layout/IconVerticalSolidList"/>
    <dgm:cxn modelId="{07CEADA1-F123-4E4C-9E9E-EDC53C6A9D42}" type="presParOf" srcId="{D40A0249-41A7-44A6-A657-361E8C18FD42}" destId="{7D1F47A2-8F6C-4C7F-B3B3-2100C986DE32}" srcOrd="0" destOrd="0" presId="urn:microsoft.com/office/officeart/2018/2/layout/IconVerticalSolidList"/>
    <dgm:cxn modelId="{F2FB5DCA-E48C-4F18-9E21-40A8BA4E97C5}" type="presParOf" srcId="{7D1F47A2-8F6C-4C7F-B3B3-2100C986DE32}" destId="{EC4D957C-BFAC-446D-9573-48333BEC34E6}" srcOrd="0" destOrd="0" presId="urn:microsoft.com/office/officeart/2018/2/layout/IconVerticalSolidList"/>
    <dgm:cxn modelId="{A830D3AF-7E56-4163-A545-B5B0E5253A32}" type="presParOf" srcId="{7D1F47A2-8F6C-4C7F-B3B3-2100C986DE32}" destId="{BE6B2CCF-B717-4C6F-9115-44EF0ECE6018}" srcOrd="1" destOrd="0" presId="urn:microsoft.com/office/officeart/2018/2/layout/IconVerticalSolidList"/>
    <dgm:cxn modelId="{C133A968-EF32-4D7B-99AB-467DBC63AA65}" type="presParOf" srcId="{7D1F47A2-8F6C-4C7F-B3B3-2100C986DE32}" destId="{95420642-092B-41B9-94FA-E0EC36F9AF7E}" srcOrd="2" destOrd="0" presId="urn:microsoft.com/office/officeart/2018/2/layout/IconVerticalSolidList"/>
    <dgm:cxn modelId="{D41F3259-A36F-405E-9981-26F5153F9ECE}" type="presParOf" srcId="{7D1F47A2-8F6C-4C7F-B3B3-2100C986DE32}" destId="{C95AF6F0-F4DA-48FE-85EB-61ADFB42AA13}" srcOrd="3" destOrd="0" presId="urn:microsoft.com/office/officeart/2018/2/layout/IconVerticalSolidList"/>
    <dgm:cxn modelId="{23EAD705-80C2-4A13-8B46-0FDB076A4FC2}" type="presParOf" srcId="{D40A0249-41A7-44A6-A657-361E8C18FD42}" destId="{51DD96AA-8DD7-4B07-A561-5C9B41ACFA3C}" srcOrd="1" destOrd="0" presId="urn:microsoft.com/office/officeart/2018/2/layout/IconVerticalSolidList"/>
    <dgm:cxn modelId="{37270FB1-E3CB-4E7A-934D-8AD3CE1A6A9C}" type="presParOf" srcId="{D40A0249-41A7-44A6-A657-361E8C18FD42}" destId="{38E06421-A6BB-4D10-8565-2812C2C5C6B3}" srcOrd="2" destOrd="0" presId="urn:microsoft.com/office/officeart/2018/2/layout/IconVerticalSolidList"/>
    <dgm:cxn modelId="{A2720370-712D-409A-A691-A76A6B58E669}" type="presParOf" srcId="{38E06421-A6BB-4D10-8565-2812C2C5C6B3}" destId="{79919C57-A32A-40F6-B106-B4E0CE644E4C}" srcOrd="0" destOrd="0" presId="urn:microsoft.com/office/officeart/2018/2/layout/IconVerticalSolidList"/>
    <dgm:cxn modelId="{7F0D094D-67F9-4096-8C3F-6FB86443B146}" type="presParOf" srcId="{38E06421-A6BB-4D10-8565-2812C2C5C6B3}" destId="{99FDF55F-B3E9-423D-AD21-A6446C5D7455}" srcOrd="1" destOrd="0" presId="urn:microsoft.com/office/officeart/2018/2/layout/IconVerticalSolidList"/>
    <dgm:cxn modelId="{A46EF107-6809-4A78-A437-DA4FD0910124}" type="presParOf" srcId="{38E06421-A6BB-4D10-8565-2812C2C5C6B3}" destId="{E98BD5F1-E6F1-491F-A8EE-6A9AD649521E}" srcOrd="2" destOrd="0" presId="urn:microsoft.com/office/officeart/2018/2/layout/IconVerticalSolidList"/>
    <dgm:cxn modelId="{A2F04EF7-8EDA-4B91-A3BA-95A8C47F2083}" type="presParOf" srcId="{38E06421-A6BB-4D10-8565-2812C2C5C6B3}" destId="{80F6AD63-74FB-40E4-9D40-4178AFD87F60}" srcOrd="3" destOrd="0" presId="urn:microsoft.com/office/officeart/2018/2/layout/IconVerticalSolidList"/>
    <dgm:cxn modelId="{600447EF-7DA9-4818-8D45-C741C5E6B34A}" type="presParOf" srcId="{D40A0249-41A7-44A6-A657-361E8C18FD42}" destId="{1375F890-B8F8-4966-ABCD-B672FD4512B7}" srcOrd="3" destOrd="0" presId="urn:microsoft.com/office/officeart/2018/2/layout/IconVerticalSolidList"/>
    <dgm:cxn modelId="{678E6197-2DF8-487D-80B8-DC5109CCDD3F}" type="presParOf" srcId="{D40A0249-41A7-44A6-A657-361E8C18FD42}" destId="{9887B295-B446-4B8E-AEA4-76754DE9DD89}" srcOrd="4" destOrd="0" presId="urn:microsoft.com/office/officeart/2018/2/layout/IconVerticalSolidList"/>
    <dgm:cxn modelId="{27C0A3EB-AFC3-4068-98D6-97C2AE9FB8D1}" type="presParOf" srcId="{9887B295-B446-4B8E-AEA4-76754DE9DD89}" destId="{436A8B1C-2D30-44BB-9150-7099503C8960}" srcOrd="0" destOrd="0" presId="urn:microsoft.com/office/officeart/2018/2/layout/IconVerticalSolidList"/>
    <dgm:cxn modelId="{3914B107-20DC-4ED8-B86C-19F61BC45DBB}" type="presParOf" srcId="{9887B295-B446-4B8E-AEA4-76754DE9DD89}" destId="{1A8B8B62-3037-4506-89D7-28710774070B}" srcOrd="1" destOrd="0" presId="urn:microsoft.com/office/officeart/2018/2/layout/IconVerticalSolidList"/>
    <dgm:cxn modelId="{8C250632-60D4-4813-9B7E-F468D972396C}" type="presParOf" srcId="{9887B295-B446-4B8E-AEA4-76754DE9DD89}" destId="{2FFC6342-A780-4396-8FAC-8E7FAE77A6E2}" srcOrd="2" destOrd="0" presId="urn:microsoft.com/office/officeart/2018/2/layout/IconVerticalSolidList"/>
    <dgm:cxn modelId="{84E4FB42-7EF6-4E5B-9E43-2F003B8E5D13}" type="presParOf" srcId="{9887B295-B446-4B8E-AEA4-76754DE9DD89}" destId="{D5847293-6F0A-4807-B203-585610F4F53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601"/>
          <a:ext cx="5607050" cy="1407541"/>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522039" y="413556"/>
          <a:ext cx="581632" cy="581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Exploratory Data Analysis</a:t>
          </a:r>
        </a:p>
      </dsp:txBody>
      <dsp:txXfrm>
        <a:off x="1625711" y="601"/>
        <a:ext cx="3981338" cy="1407541"/>
      </dsp:txXfrm>
    </dsp:sp>
    <dsp:sp modelId="{79919C57-A32A-40F6-B106-B4E0CE644E4C}">
      <dsp:nvSpPr>
        <dsp:cNvPr id="0" name=""/>
        <dsp:cNvSpPr/>
      </dsp:nvSpPr>
      <dsp:spPr>
        <a:xfrm>
          <a:off x="0" y="1760029"/>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522039" y="2172983"/>
          <a:ext cx="581632" cy="58163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Data Cleaning</a:t>
          </a:r>
        </a:p>
      </dsp:txBody>
      <dsp:txXfrm>
        <a:off x="1625711" y="1760029"/>
        <a:ext cx="3981338" cy="1407541"/>
      </dsp:txXfrm>
    </dsp:sp>
    <dsp:sp modelId="{436A8B1C-2D30-44BB-9150-7099503C8960}">
      <dsp:nvSpPr>
        <dsp:cNvPr id="0" name=""/>
        <dsp:cNvSpPr/>
      </dsp:nvSpPr>
      <dsp:spPr>
        <a:xfrm>
          <a:off x="0" y="3519456"/>
          <a:ext cx="5607050" cy="1407541"/>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548476" y="3958848"/>
          <a:ext cx="528758" cy="52875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100000"/>
            </a:lnSpc>
            <a:spcBef>
              <a:spcPct val="0"/>
            </a:spcBef>
            <a:spcAft>
              <a:spcPct val="35000"/>
            </a:spcAft>
            <a:buNone/>
          </a:pPr>
          <a:r>
            <a:rPr lang="en-US" sz="2500" kern="1200" noProof="0" dirty="0">
              <a:solidFill>
                <a:schemeClr val="bg1"/>
              </a:solidFill>
              <a:effectLst>
                <a:glow rad="152400">
                  <a:schemeClr val="bg1">
                    <a:alpha val="19000"/>
                  </a:schemeClr>
                </a:glow>
              </a:effectLst>
            </a:rPr>
            <a:t>Algorithm Selection &amp; Hyper-Parameter Tuning</a:t>
          </a:r>
        </a:p>
      </dsp:txBody>
      <dsp:txXfrm>
        <a:off x="1625711" y="3519456"/>
        <a:ext cx="3981338" cy="14075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62EC2-9403-4E3F-B9EE-AC16CAC60F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E89550C-613B-478E-B802-C73E628524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69C108-6DA3-45F2-AE7E-50E80854775B}" type="datetimeFigureOut">
              <a:rPr lang="en-US" smtClean="0"/>
              <a:t>8/13/2021</a:t>
            </a:fld>
            <a:endParaRPr lang="en-US" dirty="0"/>
          </a:p>
        </p:txBody>
      </p:sp>
      <p:sp>
        <p:nvSpPr>
          <p:cNvPr id="4" name="Footer Placeholder 3">
            <a:extLst>
              <a:ext uri="{FF2B5EF4-FFF2-40B4-BE49-F238E27FC236}">
                <a16:creationId xmlns:a16="http://schemas.microsoft.com/office/drawing/2014/main" id="{D4013C7E-277B-477F-B8EF-FBEECB8A1F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496058-9ECC-48B6-8A85-7E3A3E39E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ED09B-8056-4B81-BB5B-ECA7E0231E72}" type="slidenum">
              <a:rPr lang="en-US" smtClean="0"/>
              <a:t>‹#›</a:t>
            </a:fld>
            <a:endParaRPr lang="en-US" dirty="0"/>
          </a:p>
        </p:txBody>
      </p:sp>
    </p:spTree>
    <p:extLst>
      <p:ext uri="{BB962C8B-B14F-4D97-AF65-F5344CB8AC3E}">
        <p14:creationId xmlns:p14="http://schemas.microsoft.com/office/powerpoint/2010/main" val="24753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A73B2-5605-4CC4-ADC6-622651651079}" type="datetimeFigureOut">
              <a:rPr lang="en-US" smtClean="0"/>
              <a:t>8/13/2021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664B-377C-4B68-AF4E-EBDA643118DF}" type="slidenum">
              <a:rPr lang="en-US" smtClean="0"/>
              <a:t>‹#›</a:t>
            </a:fld>
            <a:endParaRPr lang="en-US" dirty="0"/>
          </a:p>
        </p:txBody>
      </p:sp>
    </p:spTree>
    <p:extLst>
      <p:ext uri="{BB962C8B-B14F-4D97-AF65-F5344CB8AC3E}">
        <p14:creationId xmlns:p14="http://schemas.microsoft.com/office/powerpoint/2010/main" val="367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a:t>
            </a:fld>
            <a:endParaRPr lang="en-US" dirty="0"/>
          </a:p>
        </p:txBody>
      </p:sp>
    </p:spTree>
    <p:extLst>
      <p:ext uri="{BB962C8B-B14F-4D97-AF65-F5344CB8AC3E}">
        <p14:creationId xmlns:p14="http://schemas.microsoft.com/office/powerpoint/2010/main" val="163629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10</a:t>
            </a:fld>
            <a:endParaRPr lang="en-US" dirty="0"/>
          </a:p>
        </p:txBody>
      </p:sp>
    </p:spTree>
    <p:extLst>
      <p:ext uri="{BB962C8B-B14F-4D97-AF65-F5344CB8AC3E}">
        <p14:creationId xmlns:p14="http://schemas.microsoft.com/office/powerpoint/2010/main" val="333048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11</a:t>
            </a:fld>
            <a:endParaRPr lang="en-US" dirty="0"/>
          </a:p>
        </p:txBody>
      </p:sp>
    </p:spTree>
    <p:extLst>
      <p:ext uri="{BB962C8B-B14F-4D97-AF65-F5344CB8AC3E}">
        <p14:creationId xmlns:p14="http://schemas.microsoft.com/office/powerpoint/2010/main" val="421342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12</a:t>
            </a:fld>
            <a:endParaRPr lang="en-US" dirty="0"/>
          </a:p>
        </p:txBody>
      </p:sp>
    </p:spTree>
    <p:extLst>
      <p:ext uri="{BB962C8B-B14F-4D97-AF65-F5344CB8AC3E}">
        <p14:creationId xmlns:p14="http://schemas.microsoft.com/office/powerpoint/2010/main" val="3755211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13</a:t>
            </a:fld>
            <a:endParaRPr lang="en-US" dirty="0"/>
          </a:p>
        </p:txBody>
      </p:sp>
    </p:spTree>
    <p:extLst>
      <p:ext uri="{BB962C8B-B14F-4D97-AF65-F5344CB8AC3E}">
        <p14:creationId xmlns:p14="http://schemas.microsoft.com/office/powerpoint/2010/main" val="4014688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14</a:t>
            </a:fld>
            <a:endParaRPr lang="en-US" dirty="0"/>
          </a:p>
        </p:txBody>
      </p:sp>
    </p:spTree>
    <p:extLst>
      <p:ext uri="{BB962C8B-B14F-4D97-AF65-F5344CB8AC3E}">
        <p14:creationId xmlns:p14="http://schemas.microsoft.com/office/powerpoint/2010/main" val="693570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15</a:t>
            </a:fld>
            <a:endParaRPr lang="en-US" dirty="0"/>
          </a:p>
        </p:txBody>
      </p:sp>
    </p:spTree>
    <p:extLst>
      <p:ext uri="{BB962C8B-B14F-4D97-AF65-F5344CB8AC3E}">
        <p14:creationId xmlns:p14="http://schemas.microsoft.com/office/powerpoint/2010/main" val="2647748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16</a:t>
            </a:fld>
            <a:endParaRPr lang="en-US" dirty="0"/>
          </a:p>
        </p:txBody>
      </p:sp>
    </p:spTree>
    <p:extLst>
      <p:ext uri="{BB962C8B-B14F-4D97-AF65-F5344CB8AC3E}">
        <p14:creationId xmlns:p14="http://schemas.microsoft.com/office/powerpoint/2010/main" val="3050018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2</a:t>
            </a:fld>
            <a:endParaRPr lang="en-US" dirty="0"/>
          </a:p>
        </p:txBody>
      </p:sp>
    </p:spTree>
    <p:extLst>
      <p:ext uri="{BB962C8B-B14F-4D97-AF65-F5344CB8AC3E}">
        <p14:creationId xmlns:p14="http://schemas.microsoft.com/office/powerpoint/2010/main" val="17486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3</a:t>
            </a:fld>
            <a:endParaRPr lang="en-US" dirty="0"/>
          </a:p>
        </p:txBody>
      </p:sp>
    </p:spTree>
    <p:extLst>
      <p:ext uri="{BB962C8B-B14F-4D97-AF65-F5344CB8AC3E}">
        <p14:creationId xmlns:p14="http://schemas.microsoft.com/office/powerpoint/2010/main" val="207795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4</a:t>
            </a:fld>
            <a:endParaRPr lang="en-US" dirty="0"/>
          </a:p>
        </p:txBody>
      </p:sp>
    </p:spTree>
    <p:extLst>
      <p:ext uri="{BB962C8B-B14F-4D97-AF65-F5344CB8AC3E}">
        <p14:creationId xmlns:p14="http://schemas.microsoft.com/office/powerpoint/2010/main" val="260006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5</a:t>
            </a:fld>
            <a:endParaRPr lang="en-US" dirty="0"/>
          </a:p>
        </p:txBody>
      </p:sp>
    </p:spTree>
    <p:extLst>
      <p:ext uri="{BB962C8B-B14F-4D97-AF65-F5344CB8AC3E}">
        <p14:creationId xmlns:p14="http://schemas.microsoft.com/office/powerpoint/2010/main" val="140746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6</a:t>
            </a:fld>
            <a:endParaRPr lang="en-US" dirty="0"/>
          </a:p>
        </p:txBody>
      </p:sp>
    </p:spTree>
    <p:extLst>
      <p:ext uri="{BB962C8B-B14F-4D97-AF65-F5344CB8AC3E}">
        <p14:creationId xmlns:p14="http://schemas.microsoft.com/office/powerpoint/2010/main" val="109015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7</a:t>
            </a:fld>
            <a:endParaRPr lang="en-US" dirty="0"/>
          </a:p>
        </p:txBody>
      </p:sp>
    </p:spTree>
    <p:extLst>
      <p:ext uri="{BB962C8B-B14F-4D97-AF65-F5344CB8AC3E}">
        <p14:creationId xmlns:p14="http://schemas.microsoft.com/office/powerpoint/2010/main" val="24446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8</a:t>
            </a:fld>
            <a:endParaRPr lang="en-US" dirty="0"/>
          </a:p>
        </p:txBody>
      </p:sp>
    </p:spTree>
    <p:extLst>
      <p:ext uri="{BB962C8B-B14F-4D97-AF65-F5344CB8AC3E}">
        <p14:creationId xmlns:p14="http://schemas.microsoft.com/office/powerpoint/2010/main" val="829794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D664B-377C-4B68-AF4E-EBDA643118DF}" type="slidenum">
              <a:rPr lang="en-US" smtClean="0"/>
              <a:t>9</a:t>
            </a:fld>
            <a:endParaRPr lang="en-US" dirty="0"/>
          </a:p>
        </p:txBody>
      </p:sp>
    </p:spTree>
    <p:extLst>
      <p:ext uri="{BB962C8B-B14F-4D97-AF65-F5344CB8AC3E}">
        <p14:creationId xmlns:p14="http://schemas.microsoft.com/office/powerpoint/2010/main" val="3361368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AB3A824-1A51-4B26-AD58-A6D8E14F6C04}" type="datetimeFigureOut">
              <a:rPr lang="en-US" smtClean="0"/>
              <a:t>8/13/2021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8/13/2021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8/13/2021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162C4-EDD9-4389-A98B-B87ECEA2A816}" type="datetimeFigureOut">
              <a:rPr lang="en-US" smtClean="0"/>
              <a:t>8/13/2021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5059C3-6A89-4494-99FF-5A4D6FFD50EB}" type="datetimeFigureOut">
              <a:rPr lang="en-US" smtClean="0"/>
              <a:t>8/13/2021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954B2F-12DE-47F5-8894-472B206D2E1E}" type="datetimeFigureOut">
              <a:rPr lang="en-US" smtClean="0"/>
              <a:t>8/13/2021</a:t>
            </a:fld>
            <a:endParaRPr lang="en-US" dirty="0"/>
          </a:p>
        </p:txBody>
      </p:sp>
      <p:sp>
        <p:nvSpPr>
          <p:cNvPr id="9" name="Footer Placeholder 8"/>
          <p:cNvSpPr>
            <a:spLocks noGrp="1"/>
          </p:cNvSpPr>
          <p:nvPr>
            <p:ph type="ftr" sz="quarter" idx="11"/>
          </p:nvPr>
        </p:nvSpPr>
        <p:spPr/>
        <p:txBody>
          <a:body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CBC1C18-307B-4F68-A007-B5B542270E8D}" type="datetimeFigureOut">
              <a:rPr lang="en-US" smtClean="0"/>
              <a:t>8/13/2021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88993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8/13/2021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8/13/2021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7D525BB-DA17-4BA0-B3C8-3AC3ABC827E6}" type="datetimeFigureOut">
              <a:rPr lang="en-US" smtClean="0"/>
              <a:t>8/13/2021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8/13/2021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dirty="0"/>
              <a:t>
              </a:t>
            </a:r>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CBC1C18-307B-4F68-A007-B5B542270E8D}" type="datetimeFigureOut">
              <a:rPr lang="en-US" smtClean="0"/>
              <a:t>8/13/2021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
              </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jpe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804672" y="2594153"/>
            <a:ext cx="4486656" cy="1231106"/>
          </a:xfrm>
          <a:noFill/>
          <a:ln>
            <a:solidFill>
              <a:schemeClr val="tx1"/>
            </a:solidFill>
          </a:ln>
          <a:effectLst>
            <a:glow rad="152400">
              <a:schemeClr val="tx1">
                <a:alpha val="13000"/>
              </a:schemeClr>
            </a:glow>
          </a:effectLst>
        </p:spPr>
        <p:txBody>
          <a:bodyPr>
            <a:normAutofit/>
          </a:bodyPr>
          <a:lstStyle/>
          <a:p>
            <a:r>
              <a:rPr lang="en-US" sz="3000" dirty="0">
                <a:solidFill>
                  <a:schemeClr val="tx1"/>
                </a:solidFill>
              </a:rPr>
              <a:t>predicting air pollution</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04672" y="3981815"/>
            <a:ext cx="4486656" cy="702702"/>
          </a:xfrm>
        </p:spPr>
        <p:txBody>
          <a:bodyPr>
            <a:normAutofit/>
          </a:bodyPr>
          <a:lstStyle/>
          <a:p>
            <a:r>
              <a:rPr lang="en-US" sz="1800" dirty="0">
                <a:solidFill>
                  <a:schemeClr val="tx1"/>
                </a:solidFill>
              </a:rPr>
              <a:t>A machine learning study conducted by</a:t>
            </a:r>
            <a:br>
              <a:rPr lang="en-US" sz="1800" dirty="0">
                <a:solidFill>
                  <a:schemeClr val="tx1"/>
                </a:solidFill>
              </a:rPr>
            </a:br>
            <a:r>
              <a:rPr lang="en-US" sz="1800" dirty="0">
                <a:solidFill>
                  <a:schemeClr val="tx1"/>
                </a:solidFill>
              </a:rPr>
              <a:t>Ethan Tan (P2012085)</a:t>
            </a:r>
          </a:p>
        </p:txBody>
      </p:sp>
      <p:pic>
        <p:nvPicPr>
          <p:cNvPr id="5" name="Picture 4" descr="Finance trade number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12697" y="370076"/>
            <a:ext cx="3504310" cy="1495794"/>
          </a:xfrm>
          <a:noFill/>
          <a:ln>
            <a:solidFill>
              <a:srgbClr val="FFFFFF"/>
            </a:solidFill>
          </a:ln>
          <a:effectLst>
            <a:glow rad="152400">
              <a:schemeClr val="bg1">
                <a:alpha val="13000"/>
              </a:schemeClr>
            </a:glow>
          </a:effectLst>
        </p:spPr>
        <p:txBody>
          <a:bodyPr wrap="square">
            <a:noAutofit/>
          </a:bodyPr>
          <a:lstStyle/>
          <a:p>
            <a:r>
              <a:rPr lang="en-US" sz="2400" dirty="0">
                <a:solidFill>
                  <a:srgbClr val="FFFFFF"/>
                </a:solidFill>
              </a:rPr>
              <a:t>Hyper-Parameter Tuning</a:t>
            </a:r>
            <a:br>
              <a:rPr lang="en-US" sz="2400" dirty="0">
                <a:solidFill>
                  <a:srgbClr val="FFFFFF"/>
                </a:solidFill>
              </a:rPr>
            </a:br>
            <a:r>
              <a:rPr lang="en-US" sz="2400" dirty="0">
                <a:solidFill>
                  <a:srgbClr val="FFFFFF"/>
                </a:solidFill>
              </a:rPr>
              <a:t>(Exp. Smoothing)</a:t>
            </a:r>
          </a:p>
        </p:txBody>
      </p:sp>
      <p:sp>
        <p:nvSpPr>
          <p:cNvPr id="4" name="Content Placeholder 3">
            <a:extLst>
              <a:ext uri="{FF2B5EF4-FFF2-40B4-BE49-F238E27FC236}">
                <a16:creationId xmlns:a16="http://schemas.microsoft.com/office/drawing/2014/main" id="{B9E66009-32AF-427B-B506-CFFBEB51AFFE}"/>
              </a:ext>
            </a:extLst>
          </p:cNvPr>
          <p:cNvSpPr>
            <a:spLocks noGrp="1"/>
          </p:cNvSpPr>
          <p:nvPr>
            <p:ph idx="1"/>
          </p:nvPr>
        </p:nvSpPr>
        <p:spPr>
          <a:xfrm>
            <a:off x="8112697" y="2235947"/>
            <a:ext cx="3504310" cy="4251978"/>
          </a:xfrm>
        </p:spPr>
        <p:txBody>
          <a:bodyPr>
            <a:normAutofit/>
          </a:bodyPr>
          <a:lstStyle/>
          <a:p>
            <a:r>
              <a:rPr lang="en-SG" dirty="0">
                <a:solidFill>
                  <a:schemeClr val="bg1"/>
                </a:solidFill>
              </a:rPr>
              <a:t>I also tested using the ExponentialSmoothing model to model the data</a:t>
            </a:r>
          </a:p>
          <a:p>
            <a:r>
              <a:rPr lang="en-SG" dirty="0">
                <a:solidFill>
                  <a:schemeClr val="bg1"/>
                </a:solidFill>
              </a:rPr>
              <a:t>Grid Search was used to find:</a:t>
            </a:r>
          </a:p>
          <a:p>
            <a:pPr marL="571500" lvl="1" indent="-342900">
              <a:spcBef>
                <a:spcPts val="600"/>
              </a:spcBef>
              <a:buFont typeface="+mj-lt"/>
              <a:buAutoNum type="arabicPeriod"/>
            </a:pPr>
            <a:r>
              <a:rPr lang="en-SG" dirty="0">
                <a:solidFill>
                  <a:schemeClr val="bg1"/>
                </a:solidFill>
              </a:rPr>
              <a:t>the type of trend component</a:t>
            </a:r>
          </a:p>
          <a:p>
            <a:pPr marL="571500" lvl="1" indent="-342900">
              <a:spcBef>
                <a:spcPts val="600"/>
              </a:spcBef>
              <a:buFont typeface="+mj-lt"/>
              <a:buAutoNum type="arabicPeriod"/>
            </a:pPr>
            <a:r>
              <a:rPr lang="en-SG" dirty="0">
                <a:solidFill>
                  <a:schemeClr val="bg1"/>
                </a:solidFill>
              </a:rPr>
              <a:t>the type of seasonal component</a:t>
            </a:r>
          </a:p>
          <a:p>
            <a:pPr marL="571500" lvl="1" indent="-342900">
              <a:spcBef>
                <a:spcPts val="600"/>
              </a:spcBef>
              <a:buFont typeface="+mj-lt"/>
              <a:buAutoNum type="arabicPeriod"/>
            </a:pPr>
            <a:r>
              <a:rPr lang="en-SG" dirty="0">
                <a:solidFill>
                  <a:schemeClr val="bg1"/>
                </a:solidFill>
              </a:rPr>
              <a:t>the smoothing level</a:t>
            </a:r>
          </a:p>
          <a:p>
            <a:r>
              <a:rPr lang="en-SG" dirty="0">
                <a:solidFill>
                  <a:schemeClr val="bg1"/>
                </a:solidFill>
              </a:rPr>
              <a:t>The best smoothing level is about 0.13</a:t>
            </a:r>
          </a:p>
        </p:txBody>
      </p:sp>
      <p:pic>
        <p:nvPicPr>
          <p:cNvPr id="5" name="Picture 4" descr="Text&#10;&#10;Description automatically generated">
            <a:extLst>
              <a:ext uri="{FF2B5EF4-FFF2-40B4-BE49-F238E27FC236}">
                <a16:creationId xmlns:a16="http://schemas.microsoft.com/office/drawing/2014/main" id="{9D1266C4-C38E-4CC2-BD0A-DCE235D90DF7}"/>
              </a:ext>
            </a:extLst>
          </p:cNvPr>
          <p:cNvPicPr>
            <a:picLocks noChangeAspect="1"/>
          </p:cNvPicPr>
          <p:nvPr/>
        </p:nvPicPr>
        <p:blipFill>
          <a:blip r:embed="rId3"/>
          <a:stretch>
            <a:fillRect/>
          </a:stretch>
        </p:blipFill>
        <p:spPr>
          <a:xfrm>
            <a:off x="783931" y="316479"/>
            <a:ext cx="5969843" cy="6225042"/>
          </a:xfrm>
          <a:prstGeom prst="rect">
            <a:avLst/>
          </a:prstGeom>
        </p:spPr>
      </p:pic>
    </p:spTree>
    <p:extLst>
      <p:ext uri="{BB962C8B-B14F-4D97-AF65-F5344CB8AC3E}">
        <p14:creationId xmlns:p14="http://schemas.microsoft.com/office/powerpoint/2010/main" val="402086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rgbClr val="FFFFFF"/>
                </a:solidFill>
              </a:rPr>
              <a:t>Algorithm Comparison</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SG" dirty="0">
              <a:solidFill>
                <a:schemeClr val="bg1"/>
              </a:solidFill>
            </a:endParaRPr>
          </a:p>
        </p:txBody>
      </p:sp>
      <p:sp>
        <p:nvSpPr>
          <p:cNvPr id="9" name="Content Placeholder 3">
            <a:extLst>
              <a:ext uri="{FF2B5EF4-FFF2-40B4-BE49-F238E27FC236}">
                <a16:creationId xmlns:a16="http://schemas.microsoft.com/office/drawing/2014/main" id="{14BEE52C-DB17-4733-BFE9-C30CCD47D8C5}"/>
              </a:ext>
            </a:extLst>
          </p:cNvPr>
          <p:cNvSpPr>
            <a:spLocks noGrp="1"/>
          </p:cNvSpPr>
          <p:nvPr>
            <p:ph idx="1"/>
          </p:nvPr>
        </p:nvSpPr>
        <p:spPr>
          <a:xfrm>
            <a:off x="473710" y="2339322"/>
            <a:ext cx="3504310" cy="4251978"/>
          </a:xfrm>
        </p:spPr>
        <p:txBody>
          <a:bodyPr>
            <a:normAutofit/>
          </a:bodyPr>
          <a:lstStyle/>
          <a:p>
            <a:r>
              <a:rPr lang="en-SG" dirty="0">
                <a:solidFill>
                  <a:schemeClr val="bg1"/>
                </a:solidFill>
              </a:rPr>
              <a:t>The 3 models (SARIMA, SARIMAX and ExponentialSmoothing) were compared in terms of the custom (weighted) score.</a:t>
            </a:r>
          </a:p>
          <a:p>
            <a:r>
              <a:rPr lang="en-SG" dirty="0">
                <a:solidFill>
                  <a:schemeClr val="bg1"/>
                </a:solidFill>
              </a:rPr>
              <a:t>For each gas, the most optimal model was selected:</a:t>
            </a:r>
          </a:p>
          <a:p>
            <a:pPr lvl="1">
              <a:spcBef>
                <a:spcPts val="600"/>
              </a:spcBef>
              <a:buFont typeface="Wingdings" panose="05000000000000000000" pitchFamily="2" charset="2"/>
              <a:buChar char="Ø"/>
            </a:pPr>
            <a:r>
              <a:rPr lang="en-SG" dirty="0">
                <a:solidFill>
                  <a:schemeClr val="bg1"/>
                </a:solidFill>
              </a:rPr>
              <a:t>CO: SARIMAX</a:t>
            </a:r>
          </a:p>
          <a:p>
            <a:pPr lvl="1">
              <a:spcBef>
                <a:spcPts val="600"/>
              </a:spcBef>
              <a:buFont typeface="Wingdings" panose="05000000000000000000" pitchFamily="2" charset="2"/>
              <a:buChar char="Ø"/>
            </a:pPr>
            <a:r>
              <a:rPr lang="en-SG" dirty="0">
                <a:solidFill>
                  <a:schemeClr val="bg1"/>
                </a:solidFill>
              </a:rPr>
              <a:t>NOx: ExponentialSmoothing</a:t>
            </a:r>
          </a:p>
          <a:p>
            <a:pPr lvl="1">
              <a:spcBef>
                <a:spcPts val="600"/>
              </a:spcBef>
              <a:buFont typeface="Wingdings" panose="05000000000000000000" pitchFamily="2" charset="2"/>
              <a:buChar char="Ø"/>
            </a:pPr>
            <a:r>
              <a:rPr lang="en-SG" dirty="0">
                <a:solidFill>
                  <a:schemeClr val="bg1"/>
                </a:solidFill>
              </a:rPr>
              <a:t>NMHC: ExponentialSmoothing</a:t>
            </a:r>
          </a:p>
          <a:p>
            <a:pPr lvl="1">
              <a:spcBef>
                <a:spcPts val="600"/>
              </a:spcBef>
              <a:buFont typeface="Wingdings" panose="05000000000000000000" pitchFamily="2" charset="2"/>
              <a:buChar char="Ø"/>
            </a:pPr>
            <a:r>
              <a:rPr lang="en-SG" dirty="0">
                <a:solidFill>
                  <a:schemeClr val="bg1"/>
                </a:solidFill>
              </a:rPr>
              <a:t>O3: SARIMAX</a:t>
            </a:r>
          </a:p>
          <a:p>
            <a:r>
              <a:rPr lang="en-SG" dirty="0">
                <a:solidFill>
                  <a:schemeClr val="bg1"/>
                </a:solidFill>
              </a:rPr>
              <a:t>SARIMA was not the optimal model for any of the gases</a:t>
            </a:r>
          </a:p>
        </p:txBody>
      </p:sp>
      <p:pic>
        <p:nvPicPr>
          <p:cNvPr id="13" name="Picture 12" descr="Text&#10;&#10;Description automatically generated">
            <a:extLst>
              <a:ext uri="{FF2B5EF4-FFF2-40B4-BE49-F238E27FC236}">
                <a16:creationId xmlns:a16="http://schemas.microsoft.com/office/drawing/2014/main" id="{6730157F-46E8-4D35-BAAE-E5A5398C9D36}"/>
              </a:ext>
            </a:extLst>
          </p:cNvPr>
          <p:cNvPicPr>
            <a:picLocks noChangeAspect="1"/>
          </p:cNvPicPr>
          <p:nvPr/>
        </p:nvPicPr>
        <p:blipFill>
          <a:blip r:embed="rId3"/>
          <a:stretch>
            <a:fillRect/>
          </a:stretch>
        </p:blipFill>
        <p:spPr>
          <a:xfrm>
            <a:off x="4944861" y="1010876"/>
            <a:ext cx="6956573" cy="4836248"/>
          </a:xfrm>
          <a:prstGeom prst="rect">
            <a:avLst/>
          </a:prstGeom>
        </p:spPr>
      </p:pic>
    </p:spTree>
    <p:extLst>
      <p:ext uri="{BB962C8B-B14F-4D97-AF65-F5344CB8AC3E}">
        <p14:creationId xmlns:p14="http://schemas.microsoft.com/office/powerpoint/2010/main" val="407991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Evaluating In-Sample Predictions</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SG" dirty="0">
              <a:solidFill>
                <a:schemeClr val="bg1"/>
              </a:solidFill>
            </a:endParaRPr>
          </a:p>
        </p:txBody>
      </p:sp>
      <p:sp>
        <p:nvSpPr>
          <p:cNvPr id="9" name="Content Placeholder 3">
            <a:extLst>
              <a:ext uri="{FF2B5EF4-FFF2-40B4-BE49-F238E27FC236}">
                <a16:creationId xmlns:a16="http://schemas.microsoft.com/office/drawing/2014/main" id="{14BEE52C-DB17-4733-BFE9-C30CCD47D8C5}"/>
              </a:ext>
            </a:extLst>
          </p:cNvPr>
          <p:cNvSpPr>
            <a:spLocks noGrp="1"/>
          </p:cNvSpPr>
          <p:nvPr>
            <p:ph idx="1"/>
          </p:nvPr>
        </p:nvSpPr>
        <p:spPr>
          <a:xfrm>
            <a:off x="473710" y="2339322"/>
            <a:ext cx="3504310" cy="4251978"/>
          </a:xfrm>
        </p:spPr>
        <p:txBody>
          <a:bodyPr>
            <a:normAutofit fontScale="92500" lnSpcReduction="10000"/>
          </a:bodyPr>
          <a:lstStyle/>
          <a:p>
            <a:r>
              <a:rPr lang="en-SG" dirty="0">
                <a:solidFill>
                  <a:schemeClr val="bg1"/>
                </a:solidFill>
              </a:rPr>
              <a:t>Finally, for in-sample predictions, the data were split into a train (0.75) and test set (0.25).</a:t>
            </a:r>
          </a:p>
          <a:p>
            <a:r>
              <a:rPr lang="en-SG" dirty="0">
                <a:solidFill>
                  <a:schemeClr val="bg1"/>
                </a:solidFill>
              </a:rPr>
              <a:t>The best models were then trained using the training data and made predictions.</a:t>
            </a:r>
          </a:p>
          <a:p>
            <a:r>
              <a:rPr lang="en-SG" dirty="0">
                <a:solidFill>
                  <a:schemeClr val="bg1"/>
                </a:solidFill>
              </a:rPr>
              <a:t>Plotting the true (blue) values against the training (orange) and testing (green) prediction values produced Fig. 2.2.</a:t>
            </a:r>
          </a:p>
          <a:p>
            <a:r>
              <a:rPr lang="en-SG" dirty="0">
                <a:solidFill>
                  <a:schemeClr val="bg1"/>
                </a:solidFill>
              </a:rPr>
              <a:t>The models performed quite well as the predictions overlapped most of the actual values.</a:t>
            </a:r>
          </a:p>
          <a:p>
            <a:r>
              <a:rPr lang="en-SG" dirty="0">
                <a:solidFill>
                  <a:schemeClr val="bg1"/>
                </a:solidFill>
              </a:rPr>
              <a:t>The test error is also relatively close to the train error</a:t>
            </a:r>
            <a:endParaRPr lang="en-GB" dirty="0">
              <a:solidFill>
                <a:schemeClr val="bg1"/>
              </a:solidFill>
            </a:endParaRPr>
          </a:p>
        </p:txBody>
      </p:sp>
      <p:pic>
        <p:nvPicPr>
          <p:cNvPr id="10" name="Picture 9" descr="Graphical user interface, text&#10;&#10;Description automatically generated">
            <a:extLst>
              <a:ext uri="{FF2B5EF4-FFF2-40B4-BE49-F238E27FC236}">
                <a16:creationId xmlns:a16="http://schemas.microsoft.com/office/drawing/2014/main" id="{F33FFE57-78D1-4FA7-924F-E5354DA3F916}"/>
              </a:ext>
            </a:extLst>
          </p:cNvPr>
          <p:cNvPicPr>
            <a:picLocks noChangeAspect="1"/>
          </p:cNvPicPr>
          <p:nvPr/>
        </p:nvPicPr>
        <p:blipFill>
          <a:blip r:embed="rId3"/>
          <a:stretch>
            <a:fillRect/>
          </a:stretch>
        </p:blipFill>
        <p:spPr>
          <a:xfrm>
            <a:off x="4832731" y="846163"/>
            <a:ext cx="4391638" cy="1086002"/>
          </a:xfrm>
          <a:prstGeom prst="rect">
            <a:avLst/>
          </a:prstGeom>
        </p:spPr>
      </p:pic>
      <p:pic>
        <p:nvPicPr>
          <p:cNvPr id="12" name="Picture 11" descr="Chart, line chart&#10;&#10;Description automatically generated">
            <a:extLst>
              <a:ext uri="{FF2B5EF4-FFF2-40B4-BE49-F238E27FC236}">
                <a16:creationId xmlns:a16="http://schemas.microsoft.com/office/drawing/2014/main" id="{1C54D353-647D-4A29-A871-722ABF6F6100}"/>
              </a:ext>
            </a:extLst>
          </p:cNvPr>
          <p:cNvPicPr>
            <a:picLocks noChangeAspect="1"/>
          </p:cNvPicPr>
          <p:nvPr/>
        </p:nvPicPr>
        <p:blipFill>
          <a:blip r:embed="rId4"/>
          <a:stretch>
            <a:fillRect/>
          </a:stretch>
        </p:blipFill>
        <p:spPr>
          <a:xfrm>
            <a:off x="4832731" y="2306426"/>
            <a:ext cx="7163363" cy="4284874"/>
          </a:xfrm>
          <a:prstGeom prst="rect">
            <a:avLst/>
          </a:prstGeom>
        </p:spPr>
      </p:pic>
    </p:spTree>
    <p:extLst>
      <p:ext uri="{BB962C8B-B14F-4D97-AF65-F5344CB8AC3E}">
        <p14:creationId xmlns:p14="http://schemas.microsoft.com/office/powerpoint/2010/main" val="196405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000" dirty="0">
                <a:solidFill>
                  <a:srgbClr val="FFFFFF"/>
                </a:solidFill>
              </a:rPr>
              <a:t>Evaluating Out-of-Sample Predictions</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SG" dirty="0">
              <a:solidFill>
                <a:schemeClr val="bg1"/>
              </a:solidFill>
            </a:endParaRPr>
          </a:p>
        </p:txBody>
      </p:sp>
      <p:pic>
        <p:nvPicPr>
          <p:cNvPr id="4" name="Picture 3" descr="Graphical user interface, chart, line chart&#10;&#10;Description automatically generated">
            <a:extLst>
              <a:ext uri="{FF2B5EF4-FFF2-40B4-BE49-F238E27FC236}">
                <a16:creationId xmlns:a16="http://schemas.microsoft.com/office/drawing/2014/main" id="{36E48110-E3B1-464F-86FF-E6BCEF2A0FC5}"/>
              </a:ext>
            </a:extLst>
          </p:cNvPr>
          <p:cNvPicPr>
            <a:picLocks noChangeAspect="1"/>
          </p:cNvPicPr>
          <p:nvPr/>
        </p:nvPicPr>
        <p:blipFill>
          <a:blip r:embed="rId3"/>
          <a:stretch>
            <a:fillRect/>
          </a:stretch>
        </p:blipFill>
        <p:spPr>
          <a:xfrm>
            <a:off x="6971156" y="114687"/>
            <a:ext cx="5016119" cy="2865792"/>
          </a:xfrm>
          <a:prstGeom prst="rect">
            <a:avLst/>
          </a:prstGeom>
        </p:spPr>
      </p:pic>
      <p:pic>
        <p:nvPicPr>
          <p:cNvPr id="6" name="Picture 5" descr="Graphical user interface, chart, line chart&#10;&#10;Description automatically generated">
            <a:extLst>
              <a:ext uri="{FF2B5EF4-FFF2-40B4-BE49-F238E27FC236}">
                <a16:creationId xmlns:a16="http://schemas.microsoft.com/office/drawing/2014/main" id="{77BA5DBF-7684-48C3-84A3-FFB29E6AC3C2}"/>
              </a:ext>
            </a:extLst>
          </p:cNvPr>
          <p:cNvPicPr>
            <a:picLocks noChangeAspect="1"/>
          </p:cNvPicPr>
          <p:nvPr/>
        </p:nvPicPr>
        <p:blipFill>
          <a:blip r:embed="rId4"/>
          <a:stretch>
            <a:fillRect/>
          </a:stretch>
        </p:blipFill>
        <p:spPr>
          <a:xfrm>
            <a:off x="4885182" y="3567678"/>
            <a:ext cx="5016119" cy="2869142"/>
          </a:xfrm>
          <a:prstGeom prst="rect">
            <a:avLst/>
          </a:prstGeom>
        </p:spPr>
      </p:pic>
      <p:sp>
        <p:nvSpPr>
          <p:cNvPr id="10" name="Content Placeholder 3">
            <a:extLst>
              <a:ext uri="{FF2B5EF4-FFF2-40B4-BE49-F238E27FC236}">
                <a16:creationId xmlns:a16="http://schemas.microsoft.com/office/drawing/2014/main" id="{A478E6DB-7D44-4008-85B1-5E035F41685E}"/>
              </a:ext>
            </a:extLst>
          </p:cNvPr>
          <p:cNvSpPr>
            <a:spLocks noGrp="1"/>
          </p:cNvSpPr>
          <p:nvPr>
            <p:ph idx="1"/>
          </p:nvPr>
        </p:nvSpPr>
        <p:spPr>
          <a:xfrm>
            <a:off x="473710" y="2339322"/>
            <a:ext cx="3745862" cy="4251978"/>
          </a:xfrm>
        </p:spPr>
        <p:txBody>
          <a:bodyPr>
            <a:normAutofit/>
          </a:bodyPr>
          <a:lstStyle/>
          <a:p>
            <a:r>
              <a:rPr lang="en-SG" dirty="0">
                <a:solidFill>
                  <a:schemeClr val="bg1"/>
                </a:solidFill>
              </a:rPr>
              <a:t>For out-of-sample predictions, 0.75 of the full data provided was used to train the models as using all the data resulted in linear decomposition errors.</a:t>
            </a:r>
          </a:p>
          <a:p>
            <a:r>
              <a:rPr lang="en-SG" dirty="0">
                <a:solidFill>
                  <a:schemeClr val="bg1"/>
                </a:solidFill>
              </a:rPr>
              <a:t>There are no true values to evaluate the forecasts against as these are out-of-sample predictions.</a:t>
            </a:r>
          </a:p>
          <a:p>
            <a:r>
              <a:rPr lang="en-SG" dirty="0">
                <a:solidFill>
                  <a:schemeClr val="bg1"/>
                </a:solidFill>
              </a:rPr>
              <a:t>However, comparing them to a baseline (constant) prediction, the forecasts seem more reliable as they capture some of the patterns of the data.</a:t>
            </a:r>
          </a:p>
        </p:txBody>
      </p:sp>
    </p:spTree>
    <p:extLst>
      <p:ext uri="{BB962C8B-B14F-4D97-AF65-F5344CB8AC3E}">
        <p14:creationId xmlns:p14="http://schemas.microsoft.com/office/powerpoint/2010/main" val="382357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645161" y="499866"/>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rgbClr val="FFFFFF"/>
                </a:solidFill>
              </a:rPr>
              <a:t>Algorithm SELECTION</a:t>
            </a:r>
          </a:p>
        </p:txBody>
      </p:sp>
      <p:sp>
        <p:nvSpPr>
          <p:cNvPr id="4" name="Content Placeholder 3">
            <a:extLst>
              <a:ext uri="{FF2B5EF4-FFF2-40B4-BE49-F238E27FC236}">
                <a16:creationId xmlns:a16="http://schemas.microsoft.com/office/drawing/2014/main" id="{0B192DF1-85B1-434D-9E5F-D267D87857C8}"/>
              </a:ext>
            </a:extLst>
          </p:cNvPr>
          <p:cNvSpPr>
            <a:spLocks noGrp="1"/>
          </p:cNvSpPr>
          <p:nvPr>
            <p:ph idx="1"/>
          </p:nvPr>
        </p:nvSpPr>
        <p:spPr>
          <a:xfrm>
            <a:off x="645161" y="2371344"/>
            <a:ext cx="3363974" cy="3986790"/>
          </a:xfrm>
        </p:spPr>
        <p:txBody>
          <a:bodyPr/>
          <a:lstStyle/>
          <a:p>
            <a:r>
              <a:rPr lang="en-SG" dirty="0">
                <a:solidFill>
                  <a:schemeClr val="bg1"/>
                </a:solidFill>
              </a:rPr>
              <a:t>For this time series problem, I considered the SARIMA, SARIMAX and Exponential Smoothing models.</a:t>
            </a:r>
          </a:p>
          <a:p>
            <a:r>
              <a:rPr lang="en-SG" dirty="0">
                <a:solidFill>
                  <a:schemeClr val="bg1"/>
                </a:solidFill>
              </a:rPr>
              <a:t>Instead of settling on an algorithm and tuning its hyperparameters afterwards, I decided to tune and compare the algorithms in parallel, as 4 models are required.</a:t>
            </a:r>
            <a:endParaRPr lang="en-GB" dirty="0">
              <a:solidFill>
                <a:schemeClr val="bg1"/>
              </a:solidFill>
            </a:endParaRPr>
          </a:p>
        </p:txBody>
      </p:sp>
      <p:sp>
        <p:nvSpPr>
          <p:cNvPr id="8" name="Content Placeholder 3">
            <a:extLst>
              <a:ext uri="{FF2B5EF4-FFF2-40B4-BE49-F238E27FC236}">
                <a16:creationId xmlns:a16="http://schemas.microsoft.com/office/drawing/2014/main" id="{A54F3AF2-BF0B-447F-9C78-7DD2980376BE}"/>
              </a:ext>
            </a:extLst>
          </p:cNvPr>
          <p:cNvSpPr txBox="1">
            <a:spLocks/>
          </p:cNvSpPr>
          <p:nvPr/>
        </p:nvSpPr>
        <p:spPr>
          <a:xfrm>
            <a:off x="4902835" y="377948"/>
            <a:ext cx="7051039" cy="61943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GB" dirty="0">
              <a:solidFill>
                <a:schemeClr val="tx1"/>
              </a:solidFill>
            </a:endParaRPr>
          </a:p>
        </p:txBody>
      </p:sp>
    </p:spTree>
    <p:extLst>
      <p:ext uri="{BB962C8B-B14F-4D97-AF65-F5344CB8AC3E}">
        <p14:creationId xmlns:p14="http://schemas.microsoft.com/office/powerpoint/2010/main" val="2067005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a:normAutofit/>
          </a:bodyPr>
          <a:lstStyle/>
          <a:p>
            <a:r>
              <a:rPr lang="en-US" dirty="0">
                <a:solidFill>
                  <a:schemeClr val="bg1"/>
                </a:solidFill>
              </a:rPr>
              <a:t>Thought Process</a:t>
            </a:r>
          </a:p>
        </p:txBody>
      </p:sp>
      <p:pic>
        <p:nvPicPr>
          <p:cNvPr id="4" name="Picture 3" descr="Finance trade number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Content Placeholder 2" descr="Icon Bullets">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148524100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r>
              <a:rPr lang="en-US" dirty="0">
                <a:solidFill>
                  <a:schemeClr val="bg1"/>
                </a:solidFill>
              </a:rPr>
              <a:t>Thank you</a:t>
            </a:r>
          </a:p>
        </p:txBody>
      </p:sp>
      <p:pic>
        <p:nvPicPr>
          <p:cNvPr id="4" name="Picture 3" descr="Hand with pen pointing at financial number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p:spPr>
        <p:txBody>
          <a:bodyPr/>
          <a:lstStyle/>
          <a:p>
            <a:pPr marL="0" indent="0">
              <a:buNone/>
            </a:pPr>
            <a:r>
              <a:rPr lang="en-US" dirty="0">
                <a:solidFill>
                  <a:schemeClr val="bg1"/>
                </a:solidFill>
              </a:rPr>
              <a:t>someone@example.com</a:t>
            </a:r>
          </a:p>
          <a:p>
            <a:endParaRPr lang="en-US" dirty="0">
              <a:solidFill>
                <a:schemeClr val="bg1"/>
              </a:solidFill>
            </a:endParaRPr>
          </a:p>
        </p:txBody>
      </p:sp>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2865" y="370076"/>
            <a:ext cx="3363974" cy="1495794"/>
          </a:xfrm>
          <a:noFill/>
          <a:ln>
            <a:solidFill>
              <a:srgbClr val="FFFFFF"/>
            </a:solidFill>
          </a:ln>
          <a:effectLst>
            <a:glow rad="152400">
              <a:schemeClr val="bg1">
                <a:alpha val="13000"/>
              </a:schemeClr>
            </a:glow>
          </a:effectLst>
        </p:spPr>
        <p:txBody>
          <a:bodyPr wrap="square">
            <a:normAutofit/>
          </a:bodyPr>
          <a:lstStyle/>
          <a:p>
            <a:r>
              <a:rPr lang="en-US" dirty="0">
                <a:solidFill>
                  <a:srgbClr val="FFFFFF"/>
                </a:solidFill>
              </a:rPr>
              <a:t>Exploratory Data Analysis</a:t>
            </a:r>
          </a:p>
        </p:txBody>
      </p:sp>
      <p:sp>
        <p:nvSpPr>
          <p:cNvPr id="4" name="Content Placeholder 3">
            <a:extLst>
              <a:ext uri="{FF2B5EF4-FFF2-40B4-BE49-F238E27FC236}">
                <a16:creationId xmlns:a16="http://schemas.microsoft.com/office/drawing/2014/main" id="{B9E66009-32AF-427B-B506-CFFBEB51AFFE}"/>
              </a:ext>
            </a:extLst>
          </p:cNvPr>
          <p:cNvSpPr>
            <a:spLocks noGrp="1"/>
          </p:cNvSpPr>
          <p:nvPr>
            <p:ph idx="1"/>
          </p:nvPr>
        </p:nvSpPr>
        <p:spPr>
          <a:xfrm>
            <a:off x="8182865" y="2002442"/>
            <a:ext cx="3363974" cy="4521642"/>
          </a:xfrm>
        </p:spPr>
        <p:txBody>
          <a:bodyPr>
            <a:normAutofit/>
          </a:bodyPr>
          <a:lstStyle/>
          <a:p>
            <a:r>
              <a:rPr lang="en-SG" dirty="0">
                <a:solidFill>
                  <a:schemeClr val="bg1"/>
                </a:solidFill>
              </a:rPr>
              <a:t>Reasons to clean data:</a:t>
            </a:r>
          </a:p>
          <a:p>
            <a:pPr marL="571500" lvl="1" indent="-342900">
              <a:spcBef>
                <a:spcPts val="600"/>
              </a:spcBef>
              <a:buClr>
                <a:schemeClr val="bg1"/>
              </a:buClr>
              <a:buFont typeface="+mj-lt"/>
              <a:buAutoNum type="alphaLcParenR"/>
            </a:pPr>
            <a:r>
              <a:rPr lang="en-SG" dirty="0">
                <a:solidFill>
                  <a:schemeClr val="bg1"/>
                </a:solidFill>
              </a:rPr>
              <a:t>Negatively skewed</a:t>
            </a:r>
          </a:p>
          <a:p>
            <a:pPr marL="571500" lvl="1" indent="-342900">
              <a:spcBef>
                <a:spcPts val="600"/>
              </a:spcBef>
              <a:buClr>
                <a:schemeClr val="bg1"/>
              </a:buClr>
              <a:buFont typeface="+mj-lt"/>
              <a:buAutoNum type="alphaLcParenR"/>
            </a:pPr>
            <a:r>
              <a:rPr lang="en-SG" dirty="0">
                <a:solidFill>
                  <a:schemeClr val="bg1"/>
                </a:solidFill>
              </a:rPr>
              <a:t>Contains outliers</a:t>
            </a:r>
          </a:p>
          <a:p>
            <a:pPr marL="571500" lvl="1" indent="-342900">
              <a:spcBef>
                <a:spcPts val="600"/>
              </a:spcBef>
              <a:buClr>
                <a:schemeClr val="bg1"/>
              </a:buClr>
              <a:buFont typeface="+mj-lt"/>
              <a:buAutoNum type="alphaLcParenR"/>
            </a:pPr>
            <a:r>
              <a:rPr lang="en-SG" dirty="0">
                <a:solidFill>
                  <a:schemeClr val="bg1"/>
                </a:solidFill>
              </a:rPr>
              <a:t>Very erratic</a:t>
            </a:r>
          </a:p>
          <a:p>
            <a:r>
              <a:rPr lang="en-SG" dirty="0">
                <a:solidFill>
                  <a:schemeClr val="bg1"/>
                </a:solidFill>
              </a:rPr>
              <a:t>All the above-mentioned factors will make it hard for any time series model to generalize</a:t>
            </a:r>
          </a:p>
          <a:p>
            <a:r>
              <a:rPr lang="en-SG" dirty="0">
                <a:solidFill>
                  <a:schemeClr val="bg1"/>
                </a:solidFill>
              </a:rPr>
              <a:t>During data cleaning, outliers were removed and replaced with more sensible values (for T, RH and Value)</a:t>
            </a:r>
          </a:p>
          <a:p>
            <a:r>
              <a:rPr lang="en-SG" dirty="0">
                <a:solidFill>
                  <a:schemeClr val="bg1"/>
                </a:solidFill>
              </a:rPr>
              <a:t>However, the forecast submitted to Kaggle was made using the outliers.</a:t>
            </a:r>
            <a:endParaRPr lang="en-GB" dirty="0">
              <a:solidFill>
                <a:schemeClr val="bg1"/>
              </a:solidFill>
            </a:endParaRPr>
          </a:p>
        </p:txBody>
      </p:sp>
      <p:pic>
        <p:nvPicPr>
          <p:cNvPr id="11" name="Picture 10" descr="Chart, histogram&#10;&#10;Description automatically generated">
            <a:extLst>
              <a:ext uri="{FF2B5EF4-FFF2-40B4-BE49-F238E27FC236}">
                <a16:creationId xmlns:a16="http://schemas.microsoft.com/office/drawing/2014/main" id="{0AF75104-C81F-454A-A650-9CE5A19C671C}"/>
              </a:ext>
            </a:extLst>
          </p:cNvPr>
          <p:cNvPicPr>
            <a:picLocks noChangeAspect="1"/>
          </p:cNvPicPr>
          <p:nvPr/>
        </p:nvPicPr>
        <p:blipFill>
          <a:blip r:embed="rId3"/>
          <a:stretch>
            <a:fillRect/>
          </a:stretch>
        </p:blipFill>
        <p:spPr>
          <a:xfrm>
            <a:off x="2792721" y="3526276"/>
            <a:ext cx="4554625" cy="2725239"/>
          </a:xfrm>
          <a:prstGeom prst="rect">
            <a:avLst/>
          </a:prstGeom>
          <a:ln>
            <a:solidFill>
              <a:schemeClr val="tx1"/>
            </a:solidFill>
          </a:ln>
        </p:spPr>
      </p:pic>
      <p:pic>
        <p:nvPicPr>
          <p:cNvPr id="8" name="Picture 7" descr="Chart&#10;&#10;Description automatically generated">
            <a:extLst>
              <a:ext uri="{FF2B5EF4-FFF2-40B4-BE49-F238E27FC236}">
                <a16:creationId xmlns:a16="http://schemas.microsoft.com/office/drawing/2014/main" id="{0E8BDBDA-4FF3-4B91-8131-0C011E3350CE}"/>
              </a:ext>
            </a:extLst>
          </p:cNvPr>
          <p:cNvPicPr>
            <a:picLocks noChangeAspect="1"/>
          </p:cNvPicPr>
          <p:nvPr/>
        </p:nvPicPr>
        <p:blipFill>
          <a:blip r:embed="rId4"/>
          <a:stretch>
            <a:fillRect/>
          </a:stretch>
        </p:blipFill>
        <p:spPr>
          <a:xfrm>
            <a:off x="177200" y="164639"/>
            <a:ext cx="4554625" cy="2736127"/>
          </a:xfrm>
          <a:prstGeom prst="rect">
            <a:avLst/>
          </a:prstGeom>
          <a:ln>
            <a:solidFill>
              <a:schemeClr val="tx1"/>
            </a:solidFill>
          </a:ln>
        </p:spPr>
      </p:pic>
      <p:sp>
        <p:nvSpPr>
          <p:cNvPr id="9" name="Content Placeholder 3">
            <a:extLst>
              <a:ext uri="{FF2B5EF4-FFF2-40B4-BE49-F238E27FC236}">
                <a16:creationId xmlns:a16="http://schemas.microsoft.com/office/drawing/2014/main" id="{B9DC7648-AD72-4F00-AAF7-5318054B4F31}"/>
              </a:ext>
            </a:extLst>
          </p:cNvPr>
          <p:cNvSpPr txBox="1">
            <a:spLocks/>
          </p:cNvSpPr>
          <p:nvPr/>
        </p:nvSpPr>
        <p:spPr>
          <a:xfrm>
            <a:off x="-211917" y="3004058"/>
            <a:ext cx="5831667"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1.1. Plotted values before cleaning (with moving averages)</a:t>
            </a:r>
            <a:endParaRPr lang="en-GB" sz="1600" dirty="0">
              <a:solidFill>
                <a:schemeClr val="tx1"/>
              </a:solidFill>
            </a:endParaRPr>
          </a:p>
        </p:txBody>
      </p:sp>
      <p:sp>
        <p:nvSpPr>
          <p:cNvPr id="10" name="Content Placeholder 3">
            <a:extLst>
              <a:ext uri="{FF2B5EF4-FFF2-40B4-BE49-F238E27FC236}">
                <a16:creationId xmlns:a16="http://schemas.microsoft.com/office/drawing/2014/main" id="{91C48784-6382-458E-AA3F-1E6E2578A030}"/>
              </a:ext>
            </a:extLst>
          </p:cNvPr>
          <p:cNvSpPr txBox="1">
            <a:spLocks/>
          </p:cNvSpPr>
          <p:nvPr/>
        </p:nvSpPr>
        <p:spPr>
          <a:xfrm>
            <a:off x="3056684" y="6354807"/>
            <a:ext cx="415844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1.2. Distributions of Values before cleaning</a:t>
            </a:r>
            <a:endParaRPr lang="en-GB" sz="1600" dirty="0">
              <a:solidFill>
                <a:schemeClr val="tx1"/>
              </a:solidFill>
            </a:endParaRPr>
          </a:p>
        </p:txBody>
      </p:sp>
    </p:spTree>
    <p:extLst>
      <p:ext uri="{BB962C8B-B14F-4D97-AF65-F5344CB8AC3E}">
        <p14:creationId xmlns:p14="http://schemas.microsoft.com/office/powerpoint/2010/main" val="412895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2865" y="370076"/>
            <a:ext cx="3363974" cy="1495794"/>
          </a:xfrm>
          <a:noFill/>
          <a:ln>
            <a:solidFill>
              <a:srgbClr val="FFFFFF"/>
            </a:solidFill>
          </a:ln>
          <a:effectLst>
            <a:glow rad="152400">
              <a:schemeClr val="bg1">
                <a:alpha val="13000"/>
              </a:schemeClr>
            </a:glow>
          </a:effectLst>
        </p:spPr>
        <p:txBody>
          <a:bodyPr wrap="square">
            <a:normAutofit/>
          </a:bodyPr>
          <a:lstStyle/>
          <a:p>
            <a:r>
              <a:rPr lang="en-US" dirty="0">
                <a:solidFill>
                  <a:srgbClr val="FFFFFF"/>
                </a:solidFill>
              </a:rPr>
              <a:t>Exploratory Data Analysis</a:t>
            </a:r>
          </a:p>
        </p:txBody>
      </p:sp>
      <p:sp>
        <p:nvSpPr>
          <p:cNvPr id="4" name="Content Placeholder 3">
            <a:extLst>
              <a:ext uri="{FF2B5EF4-FFF2-40B4-BE49-F238E27FC236}">
                <a16:creationId xmlns:a16="http://schemas.microsoft.com/office/drawing/2014/main" id="{B9E66009-32AF-427B-B506-CFFBEB51AFFE}"/>
              </a:ext>
            </a:extLst>
          </p:cNvPr>
          <p:cNvSpPr>
            <a:spLocks noGrp="1"/>
          </p:cNvSpPr>
          <p:nvPr>
            <p:ph idx="1"/>
          </p:nvPr>
        </p:nvSpPr>
        <p:spPr>
          <a:xfrm>
            <a:off x="8182865" y="2057400"/>
            <a:ext cx="3363974" cy="4466684"/>
          </a:xfrm>
        </p:spPr>
        <p:txBody>
          <a:bodyPr>
            <a:normAutofit/>
          </a:bodyPr>
          <a:lstStyle/>
          <a:p>
            <a:r>
              <a:rPr lang="en-SG" dirty="0">
                <a:solidFill>
                  <a:schemeClr val="bg1"/>
                </a:solidFill>
              </a:rPr>
              <a:t>After data cleaning, all the values conform to more normal distributions.</a:t>
            </a:r>
          </a:p>
          <a:p>
            <a:r>
              <a:rPr lang="en-SG" dirty="0">
                <a:solidFill>
                  <a:schemeClr val="bg1"/>
                </a:solidFill>
              </a:rPr>
              <a:t>With the data more stable, it will be easier for the models to pick up on any trends within the time series, if any.</a:t>
            </a:r>
          </a:p>
          <a:p>
            <a:r>
              <a:rPr lang="en-SG" dirty="0">
                <a:solidFill>
                  <a:schemeClr val="bg1"/>
                </a:solidFill>
              </a:rPr>
              <a:t>The models would not have to accommodate anomalies, therefore yielding more consistent forecasts in the long run.</a:t>
            </a:r>
          </a:p>
        </p:txBody>
      </p:sp>
      <p:sp>
        <p:nvSpPr>
          <p:cNvPr id="9" name="Content Placeholder 3">
            <a:extLst>
              <a:ext uri="{FF2B5EF4-FFF2-40B4-BE49-F238E27FC236}">
                <a16:creationId xmlns:a16="http://schemas.microsoft.com/office/drawing/2014/main" id="{B9DC7648-AD72-4F00-AAF7-5318054B4F31}"/>
              </a:ext>
            </a:extLst>
          </p:cNvPr>
          <p:cNvSpPr txBox="1">
            <a:spLocks/>
          </p:cNvSpPr>
          <p:nvPr/>
        </p:nvSpPr>
        <p:spPr>
          <a:xfrm>
            <a:off x="778656" y="3080066"/>
            <a:ext cx="3505201"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1.3. Plotted values after cleaning (with moving averages)</a:t>
            </a:r>
            <a:endParaRPr lang="en-GB" sz="1600" dirty="0">
              <a:solidFill>
                <a:schemeClr val="tx1"/>
              </a:solidFill>
            </a:endParaRPr>
          </a:p>
        </p:txBody>
      </p:sp>
      <p:sp>
        <p:nvSpPr>
          <p:cNvPr id="10" name="Content Placeholder 3">
            <a:extLst>
              <a:ext uri="{FF2B5EF4-FFF2-40B4-BE49-F238E27FC236}">
                <a16:creationId xmlns:a16="http://schemas.microsoft.com/office/drawing/2014/main" id="{91C48784-6382-458E-AA3F-1E6E2578A030}"/>
              </a:ext>
            </a:extLst>
          </p:cNvPr>
          <p:cNvSpPr txBox="1">
            <a:spLocks/>
          </p:cNvSpPr>
          <p:nvPr/>
        </p:nvSpPr>
        <p:spPr>
          <a:xfrm>
            <a:off x="2821370" y="6368039"/>
            <a:ext cx="4158440"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1.4. Distributions of Values after cleaning</a:t>
            </a:r>
            <a:endParaRPr lang="en-GB" sz="1600" dirty="0">
              <a:solidFill>
                <a:schemeClr val="tx1"/>
              </a:solidFill>
            </a:endParaRPr>
          </a:p>
        </p:txBody>
      </p:sp>
      <p:pic>
        <p:nvPicPr>
          <p:cNvPr id="5" name="Picture 4" descr="Chart, histogram&#10;&#10;Description automatically generated">
            <a:extLst>
              <a:ext uri="{FF2B5EF4-FFF2-40B4-BE49-F238E27FC236}">
                <a16:creationId xmlns:a16="http://schemas.microsoft.com/office/drawing/2014/main" id="{5C1DA904-7BF8-4402-B404-BCDE0BB0A5D0}"/>
              </a:ext>
            </a:extLst>
          </p:cNvPr>
          <p:cNvPicPr>
            <a:picLocks noChangeAspect="1"/>
          </p:cNvPicPr>
          <p:nvPr/>
        </p:nvPicPr>
        <p:blipFill>
          <a:blip r:embed="rId3"/>
          <a:stretch>
            <a:fillRect/>
          </a:stretch>
        </p:blipFill>
        <p:spPr>
          <a:xfrm>
            <a:off x="2776177" y="3829754"/>
            <a:ext cx="4248826" cy="2507633"/>
          </a:xfrm>
          <a:prstGeom prst="rect">
            <a:avLst/>
          </a:prstGeom>
          <a:ln>
            <a:solidFill>
              <a:schemeClr val="tx1"/>
            </a:solidFill>
          </a:ln>
        </p:spPr>
      </p:pic>
      <p:pic>
        <p:nvPicPr>
          <p:cNvPr id="7" name="Picture 6" descr="Graphical user interface, chart&#10;&#10;Description automatically generated">
            <a:extLst>
              <a:ext uri="{FF2B5EF4-FFF2-40B4-BE49-F238E27FC236}">
                <a16:creationId xmlns:a16="http://schemas.microsoft.com/office/drawing/2014/main" id="{DC3EF830-F297-4909-B434-04A0EA78B724}"/>
              </a:ext>
            </a:extLst>
          </p:cNvPr>
          <p:cNvPicPr>
            <a:picLocks noChangeAspect="1"/>
          </p:cNvPicPr>
          <p:nvPr/>
        </p:nvPicPr>
        <p:blipFill>
          <a:blip r:embed="rId4"/>
          <a:stretch>
            <a:fillRect/>
          </a:stretch>
        </p:blipFill>
        <p:spPr>
          <a:xfrm>
            <a:off x="161924" y="129061"/>
            <a:ext cx="4738666" cy="2874997"/>
          </a:xfrm>
          <a:prstGeom prst="rect">
            <a:avLst/>
          </a:prstGeom>
          <a:ln>
            <a:solidFill>
              <a:schemeClr val="tx1"/>
            </a:solidFill>
          </a:ln>
        </p:spPr>
      </p:pic>
    </p:spTree>
    <p:extLst>
      <p:ext uri="{BB962C8B-B14F-4D97-AF65-F5344CB8AC3E}">
        <p14:creationId xmlns:p14="http://schemas.microsoft.com/office/powerpoint/2010/main" val="370734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B78894-19E5-4916-B37E-B4A80B9B8D52}"/>
              </a:ext>
            </a:extLst>
          </p:cNvPr>
          <p:cNvSpPr>
            <a:spLocks noGrp="1"/>
          </p:cNvSpPr>
          <p:nvPr>
            <p:ph type="title"/>
          </p:nvPr>
        </p:nvSpPr>
        <p:spPr>
          <a:xfrm>
            <a:off x="8182865" y="370076"/>
            <a:ext cx="3363974" cy="1495794"/>
          </a:xfrm>
          <a:noFill/>
          <a:ln>
            <a:solidFill>
              <a:srgbClr val="FFFFFF"/>
            </a:solidFill>
          </a:ln>
          <a:effectLst>
            <a:glow rad="152400">
              <a:schemeClr val="bg1">
                <a:alpha val="13000"/>
              </a:schemeClr>
            </a:glow>
          </a:effectLst>
        </p:spPr>
        <p:txBody>
          <a:bodyPr wrap="square">
            <a:normAutofit/>
          </a:bodyPr>
          <a:lstStyle/>
          <a:p>
            <a:r>
              <a:rPr lang="en-US" dirty="0">
                <a:solidFill>
                  <a:srgbClr val="FFFFFF"/>
                </a:solidFill>
              </a:rPr>
              <a:t>Exploratory Data Analysis</a:t>
            </a:r>
          </a:p>
        </p:txBody>
      </p:sp>
      <p:sp>
        <p:nvSpPr>
          <p:cNvPr id="4" name="Content Placeholder 3">
            <a:extLst>
              <a:ext uri="{FF2B5EF4-FFF2-40B4-BE49-F238E27FC236}">
                <a16:creationId xmlns:a16="http://schemas.microsoft.com/office/drawing/2014/main" id="{B9E66009-32AF-427B-B506-CFFBEB51AFFE}"/>
              </a:ext>
            </a:extLst>
          </p:cNvPr>
          <p:cNvSpPr>
            <a:spLocks noGrp="1"/>
          </p:cNvSpPr>
          <p:nvPr>
            <p:ph idx="1"/>
          </p:nvPr>
        </p:nvSpPr>
        <p:spPr>
          <a:xfrm>
            <a:off x="8182865" y="2095501"/>
            <a:ext cx="3363974" cy="4392424"/>
          </a:xfrm>
        </p:spPr>
        <p:txBody>
          <a:bodyPr>
            <a:normAutofit/>
          </a:bodyPr>
          <a:lstStyle/>
          <a:p>
            <a:r>
              <a:rPr lang="en-SG" dirty="0">
                <a:solidFill>
                  <a:schemeClr val="bg1"/>
                </a:solidFill>
              </a:rPr>
              <a:t>There may be minor correlations between Temperature or Relative Humidity and the Value of each gas produced.</a:t>
            </a:r>
          </a:p>
          <a:p>
            <a:r>
              <a:rPr lang="en-GB" dirty="0">
                <a:solidFill>
                  <a:schemeClr val="bg1"/>
                </a:solidFill>
              </a:rPr>
              <a:t>From a logical standpoint, environmental conditions may have effects on the amount or types of air pollution.</a:t>
            </a:r>
          </a:p>
          <a:p>
            <a:r>
              <a:rPr lang="en-GB" dirty="0">
                <a:solidFill>
                  <a:schemeClr val="bg1"/>
                </a:solidFill>
              </a:rPr>
              <a:t>SARIMA</a:t>
            </a:r>
            <a:r>
              <a:rPr lang="en-GB" u="sng" dirty="0">
                <a:solidFill>
                  <a:schemeClr val="bg1"/>
                </a:solidFill>
              </a:rPr>
              <a:t>X</a:t>
            </a:r>
            <a:r>
              <a:rPr lang="en-GB" dirty="0">
                <a:solidFill>
                  <a:schemeClr val="bg1"/>
                </a:solidFill>
              </a:rPr>
              <a:t> should be considered as it takes these explanatory variables into account.</a:t>
            </a:r>
          </a:p>
        </p:txBody>
      </p:sp>
      <p:pic>
        <p:nvPicPr>
          <p:cNvPr id="5" name="Picture 4" descr="A screenshot of a computer&#10;&#10;Description automatically generated with medium confidence">
            <a:extLst>
              <a:ext uri="{FF2B5EF4-FFF2-40B4-BE49-F238E27FC236}">
                <a16:creationId xmlns:a16="http://schemas.microsoft.com/office/drawing/2014/main" id="{AC34D5AB-EE4E-4DB6-8F55-2662AC1ECE97}"/>
              </a:ext>
            </a:extLst>
          </p:cNvPr>
          <p:cNvPicPr>
            <a:picLocks noChangeAspect="1"/>
          </p:cNvPicPr>
          <p:nvPr/>
        </p:nvPicPr>
        <p:blipFill rotWithShape="1">
          <a:blip r:embed="rId3"/>
          <a:srcRect t="1111"/>
          <a:stretch/>
        </p:blipFill>
        <p:spPr>
          <a:xfrm>
            <a:off x="315150" y="282298"/>
            <a:ext cx="6899974" cy="5702854"/>
          </a:xfrm>
          <a:prstGeom prst="rect">
            <a:avLst/>
          </a:prstGeom>
          <a:ln>
            <a:noFill/>
          </a:ln>
        </p:spPr>
      </p:pic>
      <p:sp>
        <p:nvSpPr>
          <p:cNvPr id="7" name="Content Placeholder 3">
            <a:extLst>
              <a:ext uri="{FF2B5EF4-FFF2-40B4-BE49-F238E27FC236}">
                <a16:creationId xmlns:a16="http://schemas.microsoft.com/office/drawing/2014/main" id="{FC98A269-A8F2-497A-9B7B-B382FF112E18}"/>
              </a:ext>
            </a:extLst>
          </p:cNvPr>
          <p:cNvSpPr txBox="1">
            <a:spLocks/>
          </p:cNvSpPr>
          <p:nvPr/>
        </p:nvSpPr>
        <p:spPr>
          <a:xfrm>
            <a:off x="1441704" y="6083022"/>
            <a:ext cx="4654296"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1.5. Correlations between variables after cleaning</a:t>
            </a:r>
            <a:endParaRPr lang="en-GB" sz="1600" dirty="0">
              <a:solidFill>
                <a:schemeClr val="tx1"/>
              </a:solidFill>
            </a:endParaRPr>
          </a:p>
        </p:txBody>
      </p:sp>
    </p:spTree>
    <p:extLst>
      <p:ext uri="{BB962C8B-B14F-4D97-AF65-F5344CB8AC3E}">
        <p14:creationId xmlns:p14="http://schemas.microsoft.com/office/powerpoint/2010/main" val="245664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400" dirty="0">
                <a:solidFill>
                  <a:srgbClr val="FFFFFF"/>
                </a:solidFill>
              </a:rPr>
              <a:t>Hyper-Parameter Tuning (SARIMA)</a:t>
            </a:r>
          </a:p>
        </p:txBody>
      </p:sp>
      <p:sp>
        <p:nvSpPr>
          <p:cNvPr id="4" name="Content Placeholder 3">
            <a:extLst>
              <a:ext uri="{FF2B5EF4-FFF2-40B4-BE49-F238E27FC236}">
                <a16:creationId xmlns:a16="http://schemas.microsoft.com/office/drawing/2014/main" id="{0B192DF1-85B1-434D-9E5F-D267D87857C8}"/>
              </a:ext>
            </a:extLst>
          </p:cNvPr>
          <p:cNvSpPr>
            <a:spLocks noGrp="1"/>
          </p:cNvSpPr>
          <p:nvPr>
            <p:ph idx="1"/>
          </p:nvPr>
        </p:nvSpPr>
        <p:spPr>
          <a:xfrm>
            <a:off x="4852277" y="5024463"/>
            <a:ext cx="7141740" cy="1728761"/>
          </a:xfrm>
        </p:spPr>
        <p:txBody>
          <a:bodyPr>
            <a:noAutofit/>
          </a:bodyPr>
          <a:lstStyle/>
          <a:p>
            <a:r>
              <a:rPr lang="en-SG" sz="1400" dirty="0">
                <a:solidFill>
                  <a:schemeClr val="tx1"/>
                </a:solidFill>
              </a:rPr>
              <a:t>Before PACF and ACF can be applied to find the trend orders for the models, the data (Value column) has to be stationary first. This means that any seasonal component has to be removed too.</a:t>
            </a:r>
          </a:p>
          <a:p>
            <a:r>
              <a:rPr lang="en-SG" sz="1400" dirty="0">
                <a:solidFill>
                  <a:schemeClr val="tx1"/>
                </a:solidFill>
              </a:rPr>
              <a:t>Using the </a:t>
            </a:r>
            <a:r>
              <a:rPr lang="en-SG" sz="1400" dirty="0" err="1">
                <a:solidFill>
                  <a:schemeClr val="tx1"/>
                </a:solidFill>
              </a:rPr>
              <a:t>seasonal_decompose</a:t>
            </a:r>
            <a:r>
              <a:rPr lang="en-SG" sz="1400" dirty="0">
                <a:solidFill>
                  <a:schemeClr val="tx1"/>
                </a:solidFill>
              </a:rPr>
              <a:t> function and applying ACF on the seasonal component, m = 7 for all the gases. This can be confirmed visually as the plots above are all indicative of a 7-day cycle. This suggests some form of weekly seasonality (perhaps more pollutive gases are emitted on weekends).</a:t>
            </a:r>
            <a:endParaRPr lang="en-GB" sz="1400" dirty="0">
              <a:solidFill>
                <a:schemeClr val="tx1"/>
              </a:solidFill>
            </a:endParaRPr>
          </a:p>
        </p:txBody>
      </p:sp>
      <p:pic>
        <p:nvPicPr>
          <p:cNvPr id="5" name="Picture 4" descr="Chart, shape, line chart, polygon&#10;&#10;Description automatically generated">
            <a:extLst>
              <a:ext uri="{FF2B5EF4-FFF2-40B4-BE49-F238E27FC236}">
                <a16:creationId xmlns:a16="http://schemas.microsoft.com/office/drawing/2014/main" id="{AB6BA356-69EE-4FB9-ADF1-A347380C28CD}"/>
              </a:ext>
            </a:extLst>
          </p:cNvPr>
          <p:cNvPicPr>
            <a:picLocks noChangeAspect="1"/>
          </p:cNvPicPr>
          <p:nvPr/>
        </p:nvPicPr>
        <p:blipFill>
          <a:blip r:embed="rId3"/>
          <a:stretch>
            <a:fillRect/>
          </a:stretch>
        </p:blipFill>
        <p:spPr>
          <a:xfrm>
            <a:off x="5040735" y="171451"/>
            <a:ext cx="6560715" cy="4329345"/>
          </a:xfrm>
          <a:prstGeom prst="rect">
            <a:avLst/>
          </a:prstGeom>
        </p:spPr>
      </p:pic>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1" y="2493262"/>
            <a:ext cx="3745864" cy="398679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SG" dirty="0">
                <a:solidFill>
                  <a:schemeClr val="bg1"/>
                </a:solidFill>
              </a:rPr>
              <a:t>For the SARIMAX model, the hyper-parameters tuned are:</a:t>
            </a:r>
          </a:p>
          <a:p>
            <a:pPr marL="628650" lvl="1" indent="-400050">
              <a:buClr>
                <a:schemeClr val="bg1"/>
              </a:buClr>
              <a:buFont typeface="+mj-lt"/>
              <a:buAutoNum type="romanLcPeriod"/>
            </a:pPr>
            <a:r>
              <a:rPr lang="en-SG" dirty="0">
                <a:solidFill>
                  <a:schemeClr val="bg1"/>
                </a:solidFill>
              </a:rPr>
              <a:t>the trend order (p, d, q)</a:t>
            </a:r>
          </a:p>
          <a:p>
            <a:pPr marL="628650" lvl="1" indent="-400050">
              <a:spcBef>
                <a:spcPts val="600"/>
              </a:spcBef>
              <a:buClr>
                <a:schemeClr val="bg1"/>
              </a:buClr>
              <a:buFont typeface="+mj-lt"/>
              <a:buAutoNum type="romanLcPeriod"/>
            </a:pPr>
            <a:r>
              <a:rPr lang="en-SG" dirty="0">
                <a:solidFill>
                  <a:schemeClr val="bg1"/>
                </a:solidFill>
              </a:rPr>
              <a:t>the seasonal order (P, D, Q, m)</a:t>
            </a:r>
          </a:p>
          <a:p>
            <a:pPr marL="628650" lvl="1" indent="-400050">
              <a:spcBef>
                <a:spcPts val="600"/>
              </a:spcBef>
              <a:buClr>
                <a:schemeClr val="bg1"/>
              </a:buClr>
              <a:buFont typeface="+mj-lt"/>
              <a:buAutoNum type="romanLcPeriod"/>
            </a:pPr>
            <a:r>
              <a:rPr lang="en-SG" dirty="0">
                <a:solidFill>
                  <a:schemeClr val="bg1"/>
                </a:solidFill>
              </a:rPr>
              <a:t>the trend type (no trend/constant)</a:t>
            </a:r>
          </a:p>
          <a:p>
            <a:pPr>
              <a:spcBef>
                <a:spcPts val="600"/>
              </a:spcBef>
            </a:pPr>
            <a:r>
              <a:rPr lang="en-GB" dirty="0">
                <a:solidFill>
                  <a:schemeClr val="bg1"/>
                </a:solidFill>
              </a:rPr>
              <a:t>(p, d, q) can be determined using the partial autocorrelation and autocorrelation functions while</a:t>
            </a:r>
          </a:p>
          <a:p>
            <a:pPr>
              <a:spcBef>
                <a:spcPts val="600"/>
              </a:spcBef>
            </a:pPr>
            <a:r>
              <a:rPr lang="en-GB" dirty="0">
                <a:solidFill>
                  <a:schemeClr val="bg1"/>
                </a:solidFill>
              </a:rPr>
              <a:t>(P, D, Q) can be selected using a Grid Search</a:t>
            </a:r>
          </a:p>
        </p:txBody>
      </p:sp>
      <p:sp>
        <p:nvSpPr>
          <p:cNvPr id="8" name="Content Placeholder 3">
            <a:extLst>
              <a:ext uri="{FF2B5EF4-FFF2-40B4-BE49-F238E27FC236}">
                <a16:creationId xmlns:a16="http://schemas.microsoft.com/office/drawing/2014/main" id="{07D23BB8-9DA2-483F-9527-4C4BFE860BC4}"/>
              </a:ext>
            </a:extLst>
          </p:cNvPr>
          <p:cNvSpPr txBox="1">
            <a:spLocks/>
          </p:cNvSpPr>
          <p:nvPr/>
        </p:nvSpPr>
        <p:spPr>
          <a:xfrm>
            <a:off x="5993944" y="4581133"/>
            <a:ext cx="4654296"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2.1. Line plots of the seasonal components</a:t>
            </a:r>
            <a:endParaRPr lang="en-GB" sz="1600" dirty="0">
              <a:solidFill>
                <a:schemeClr val="tx1"/>
              </a:solidFill>
            </a:endParaRPr>
          </a:p>
        </p:txBody>
      </p:sp>
    </p:spTree>
    <p:extLst>
      <p:ext uri="{BB962C8B-B14F-4D97-AF65-F5344CB8AC3E}">
        <p14:creationId xmlns:p14="http://schemas.microsoft.com/office/powerpoint/2010/main" val="171823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400" dirty="0">
                <a:solidFill>
                  <a:srgbClr val="FFFFFF"/>
                </a:solidFill>
              </a:rPr>
              <a:t>Hyper-Parameter Tuning (SARIMA)</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SG" dirty="0">
                <a:solidFill>
                  <a:schemeClr val="bg1"/>
                </a:solidFill>
              </a:rPr>
              <a:t>Using the Augmented Dickey-Fuller test (</a:t>
            </a:r>
            <a:r>
              <a:rPr lang="el-GR" dirty="0">
                <a:solidFill>
                  <a:schemeClr val="bg1"/>
                </a:solidFill>
              </a:rPr>
              <a:t>α</a:t>
            </a:r>
            <a:r>
              <a:rPr lang="en-SG" dirty="0">
                <a:solidFill>
                  <a:schemeClr val="bg1"/>
                </a:solidFill>
              </a:rPr>
              <a:t>=0.01), I found that NMHC was the only non-stationary gas (in terms of unit root test)</a:t>
            </a:r>
          </a:p>
          <a:p>
            <a:r>
              <a:rPr lang="en-SG" dirty="0">
                <a:solidFill>
                  <a:schemeClr val="bg1"/>
                </a:solidFill>
              </a:rPr>
              <a:t>For each gas, the values were differenced to remove the non-stationary and seasonal components</a:t>
            </a:r>
          </a:p>
          <a:p>
            <a:r>
              <a:rPr lang="en-GB" dirty="0">
                <a:solidFill>
                  <a:schemeClr val="bg1"/>
                </a:solidFill>
              </a:rPr>
              <a:t>PACF and ACF were then applied to determine the values for (p, d, q).</a:t>
            </a:r>
          </a:p>
          <a:p>
            <a:r>
              <a:rPr lang="en-GB" dirty="0">
                <a:solidFill>
                  <a:schemeClr val="bg1"/>
                </a:solidFill>
              </a:rPr>
              <a:t>p and q were identified programmatically, in the forms of tuples instead of integers as the </a:t>
            </a:r>
            <a:r>
              <a:rPr lang="en-GB" dirty="0" err="1">
                <a:solidFill>
                  <a:schemeClr val="bg1"/>
                </a:solidFill>
              </a:rPr>
              <a:t>statsmodels</a:t>
            </a:r>
            <a:r>
              <a:rPr lang="en-GB" dirty="0">
                <a:solidFill>
                  <a:schemeClr val="bg1"/>
                </a:solidFill>
              </a:rPr>
              <a:t> supports selective lag values</a:t>
            </a:r>
          </a:p>
        </p:txBody>
      </p:sp>
      <p:sp>
        <p:nvSpPr>
          <p:cNvPr id="17" name="Content Placeholder 3">
            <a:extLst>
              <a:ext uri="{FF2B5EF4-FFF2-40B4-BE49-F238E27FC236}">
                <a16:creationId xmlns:a16="http://schemas.microsoft.com/office/drawing/2014/main" id="{EF88CBEE-A418-42E3-AB17-EC4A643F24CA}"/>
              </a:ext>
            </a:extLst>
          </p:cNvPr>
          <p:cNvSpPr txBox="1">
            <a:spLocks/>
          </p:cNvSpPr>
          <p:nvPr/>
        </p:nvSpPr>
        <p:spPr>
          <a:xfrm>
            <a:off x="5144167" y="2674111"/>
            <a:ext cx="3319152"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7.1. Values after differencing</a:t>
            </a:r>
            <a:endParaRPr lang="en-GB" sz="1600" dirty="0">
              <a:solidFill>
                <a:schemeClr val="tx1"/>
              </a:solidFill>
            </a:endParaRPr>
          </a:p>
        </p:txBody>
      </p:sp>
      <p:sp>
        <p:nvSpPr>
          <p:cNvPr id="19" name="Content Placeholder 3">
            <a:extLst>
              <a:ext uri="{FF2B5EF4-FFF2-40B4-BE49-F238E27FC236}">
                <a16:creationId xmlns:a16="http://schemas.microsoft.com/office/drawing/2014/main" id="{EAFD53E4-C663-4365-ABC7-F00A049CB9A7}"/>
              </a:ext>
            </a:extLst>
          </p:cNvPr>
          <p:cNvSpPr txBox="1">
            <a:spLocks/>
          </p:cNvSpPr>
          <p:nvPr/>
        </p:nvSpPr>
        <p:spPr>
          <a:xfrm>
            <a:off x="5441468" y="5666914"/>
            <a:ext cx="2433936" cy="584775"/>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7.2. Example PACF plot after differencing</a:t>
            </a:r>
            <a:endParaRPr lang="en-GB" sz="1600" dirty="0">
              <a:solidFill>
                <a:schemeClr val="tx1"/>
              </a:solidFill>
            </a:endParaRPr>
          </a:p>
        </p:txBody>
      </p:sp>
      <p:pic>
        <p:nvPicPr>
          <p:cNvPr id="9" name="Picture 8" descr="Graphical user interface, chart&#10;&#10;Description automatically generated">
            <a:extLst>
              <a:ext uri="{FF2B5EF4-FFF2-40B4-BE49-F238E27FC236}">
                <a16:creationId xmlns:a16="http://schemas.microsoft.com/office/drawing/2014/main" id="{60282E8B-303E-4510-B3AD-7CC0A0566C49}"/>
              </a:ext>
            </a:extLst>
          </p:cNvPr>
          <p:cNvPicPr>
            <a:picLocks noChangeAspect="1"/>
          </p:cNvPicPr>
          <p:nvPr/>
        </p:nvPicPr>
        <p:blipFill rotWithShape="1">
          <a:blip r:embed="rId3"/>
          <a:srcRect t="980"/>
          <a:stretch/>
        </p:blipFill>
        <p:spPr>
          <a:xfrm>
            <a:off x="4824728" y="202330"/>
            <a:ext cx="3958030" cy="2438728"/>
          </a:xfrm>
          <a:prstGeom prst="rect">
            <a:avLst/>
          </a:prstGeom>
          <a:ln>
            <a:solidFill>
              <a:schemeClr val="tx1"/>
            </a:solidFill>
          </a:ln>
        </p:spPr>
      </p:pic>
      <p:pic>
        <p:nvPicPr>
          <p:cNvPr id="12" name="Picture 11" descr="Chart, box and whisker chart&#10;&#10;Description automatically generated">
            <a:extLst>
              <a:ext uri="{FF2B5EF4-FFF2-40B4-BE49-F238E27FC236}">
                <a16:creationId xmlns:a16="http://schemas.microsoft.com/office/drawing/2014/main" id="{B4128E54-3972-4D85-BFB7-6D7A0F589F33}"/>
              </a:ext>
            </a:extLst>
          </p:cNvPr>
          <p:cNvPicPr>
            <a:picLocks noChangeAspect="1"/>
          </p:cNvPicPr>
          <p:nvPr/>
        </p:nvPicPr>
        <p:blipFill>
          <a:blip r:embed="rId4"/>
          <a:stretch>
            <a:fillRect/>
          </a:stretch>
        </p:blipFill>
        <p:spPr>
          <a:xfrm>
            <a:off x="4922670" y="3470868"/>
            <a:ext cx="3174041" cy="2174511"/>
          </a:xfrm>
          <a:prstGeom prst="rect">
            <a:avLst/>
          </a:prstGeom>
          <a:ln>
            <a:solidFill>
              <a:schemeClr val="tx1"/>
            </a:solidFill>
          </a:ln>
        </p:spPr>
      </p:pic>
      <p:pic>
        <p:nvPicPr>
          <p:cNvPr id="4" name="Picture 3" descr="Text&#10;&#10;Description automatically generated">
            <a:extLst>
              <a:ext uri="{FF2B5EF4-FFF2-40B4-BE49-F238E27FC236}">
                <a16:creationId xmlns:a16="http://schemas.microsoft.com/office/drawing/2014/main" id="{A4847EB3-29A2-404F-9B0E-C55062DFB179}"/>
              </a:ext>
            </a:extLst>
          </p:cNvPr>
          <p:cNvPicPr>
            <a:picLocks noChangeAspect="1"/>
          </p:cNvPicPr>
          <p:nvPr/>
        </p:nvPicPr>
        <p:blipFill>
          <a:blip r:embed="rId5"/>
          <a:stretch>
            <a:fillRect/>
          </a:stretch>
        </p:blipFill>
        <p:spPr>
          <a:xfrm>
            <a:off x="8244265" y="3562317"/>
            <a:ext cx="3800179" cy="914971"/>
          </a:xfrm>
          <a:prstGeom prst="rect">
            <a:avLst/>
          </a:prstGeom>
        </p:spPr>
      </p:pic>
      <p:sp>
        <p:nvSpPr>
          <p:cNvPr id="13" name="Content Placeholder 3">
            <a:extLst>
              <a:ext uri="{FF2B5EF4-FFF2-40B4-BE49-F238E27FC236}">
                <a16:creationId xmlns:a16="http://schemas.microsoft.com/office/drawing/2014/main" id="{AA73E178-562D-422A-9685-6880181DABF7}"/>
              </a:ext>
            </a:extLst>
          </p:cNvPr>
          <p:cNvSpPr txBox="1">
            <a:spLocks/>
          </p:cNvSpPr>
          <p:nvPr/>
        </p:nvSpPr>
        <p:spPr>
          <a:xfrm>
            <a:off x="8549021" y="4505171"/>
            <a:ext cx="3319152" cy="338554"/>
          </a:xfrm>
          <a:prstGeom prst="rect">
            <a:avLst/>
          </a:prstGeom>
        </p:spPr>
        <p:txBody>
          <a:bodyPr vert="horz" wrap="square" lIns="91440" tIns="45720" rIns="91440" bIns="45720" rtlCol="0">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SG" sz="1600" dirty="0">
                <a:solidFill>
                  <a:schemeClr val="tx1"/>
                </a:solidFill>
              </a:rPr>
              <a:t>Fig. 7.1. Selected (p, d, q) for each gas</a:t>
            </a:r>
            <a:endParaRPr lang="en-GB" sz="1600" dirty="0">
              <a:solidFill>
                <a:schemeClr val="tx1"/>
              </a:solidFill>
            </a:endParaRPr>
          </a:p>
        </p:txBody>
      </p:sp>
    </p:spTree>
    <p:extLst>
      <p:ext uri="{BB962C8B-B14F-4D97-AF65-F5344CB8AC3E}">
        <p14:creationId xmlns:p14="http://schemas.microsoft.com/office/powerpoint/2010/main" val="895529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400" dirty="0">
                <a:solidFill>
                  <a:srgbClr val="FFFFFF"/>
                </a:solidFill>
              </a:rPr>
              <a:t>Hyper-Parameter Tuning (SARIMA)</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8012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SG" dirty="0">
                <a:solidFill>
                  <a:schemeClr val="bg1"/>
                </a:solidFill>
              </a:rPr>
              <a:t>Grid Search was used to determine:</a:t>
            </a:r>
            <a:endParaRPr lang="en-GB" dirty="0">
              <a:solidFill>
                <a:schemeClr val="bg1"/>
              </a:solidFill>
            </a:endParaRPr>
          </a:p>
          <a:p>
            <a:pPr marL="571500" lvl="1" indent="-342900">
              <a:spcBef>
                <a:spcPts val="600"/>
              </a:spcBef>
              <a:buFont typeface="+mj-lt"/>
              <a:buAutoNum type="arabicPeriod"/>
            </a:pPr>
            <a:r>
              <a:rPr lang="en-SG" dirty="0">
                <a:solidFill>
                  <a:schemeClr val="bg1"/>
                </a:solidFill>
              </a:rPr>
              <a:t>The seasonal order (P, D, Q)</a:t>
            </a:r>
          </a:p>
          <a:p>
            <a:pPr marL="571500" lvl="1" indent="-342900">
              <a:spcBef>
                <a:spcPts val="600"/>
              </a:spcBef>
              <a:buFont typeface="+mj-lt"/>
              <a:buAutoNum type="arabicPeriod"/>
            </a:pPr>
            <a:r>
              <a:rPr lang="en-SG" dirty="0">
                <a:solidFill>
                  <a:schemeClr val="bg1"/>
                </a:solidFill>
              </a:rPr>
              <a:t>The trend polynomial (trend)</a:t>
            </a:r>
          </a:p>
          <a:p>
            <a:pPr>
              <a:spcBef>
                <a:spcPts val="600"/>
              </a:spcBef>
            </a:pPr>
            <a:r>
              <a:rPr lang="en-SG" dirty="0">
                <a:solidFill>
                  <a:schemeClr val="bg1"/>
                </a:solidFill>
              </a:rPr>
              <a:t>The metric employed for comparison is a weighted sum of the train </a:t>
            </a:r>
            <a:r>
              <a:rPr lang="en-SG" dirty="0" err="1">
                <a:solidFill>
                  <a:schemeClr val="bg1"/>
                </a:solidFill>
              </a:rPr>
              <a:t>rmse</a:t>
            </a:r>
            <a:r>
              <a:rPr lang="en-SG" dirty="0">
                <a:solidFill>
                  <a:schemeClr val="bg1"/>
                </a:solidFill>
              </a:rPr>
              <a:t>, test </a:t>
            </a:r>
            <a:r>
              <a:rPr lang="en-SG" dirty="0" err="1">
                <a:solidFill>
                  <a:schemeClr val="bg1"/>
                </a:solidFill>
              </a:rPr>
              <a:t>rmse</a:t>
            </a:r>
            <a:r>
              <a:rPr lang="en-SG" dirty="0">
                <a:solidFill>
                  <a:schemeClr val="bg1"/>
                </a:solidFill>
              </a:rPr>
              <a:t> and </a:t>
            </a:r>
            <a:r>
              <a:rPr lang="en-SG" dirty="0" err="1">
                <a:solidFill>
                  <a:schemeClr val="bg1"/>
                </a:solidFill>
              </a:rPr>
              <a:t>aic</a:t>
            </a:r>
            <a:endParaRPr lang="en-SG" dirty="0">
              <a:solidFill>
                <a:schemeClr val="bg1"/>
              </a:solidFill>
            </a:endParaRPr>
          </a:p>
          <a:p>
            <a:pPr>
              <a:spcBef>
                <a:spcPts val="600"/>
              </a:spcBef>
            </a:pPr>
            <a:r>
              <a:rPr lang="en-SG" dirty="0">
                <a:solidFill>
                  <a:schemeClr val="bg1"/>
                </a:solidFill>
              </a:rPr>
              <a:t>The weights used were:</a:t>
            </a:r>
          </a:p>
          <a:p>
            <a:pPr lvl="1">
              <a:spcBef>
                <a:spcPts val="600"/>
              </a:spcBef>
            </a:pPr>
            <a:r>
              <a:rPr lang="en-SG" dirty="0" err="1">
                <a:solidFill>
                  <a:schemeClr val="bg1"/>
                </a:solidFill>
              </a:rPr>
              <a:t>test_rmse</a:t>
            </a:r>
            <a:r>
              <a:rPr lang="en-SG" dirty="0">
                <a:solidFill>
                  <a:schemeClr val="bg1"/>
                </a:solidFill>
              </a:rPr>
              <a:t>: 1</a:t>
            </a:r>
          </a:p>
          <a:p>
            <a:pPr lvl="1">
              <a:spcBef>
                <a:spcPts val="600"/>
              </a:spcBef>
            </a:pPr>
            <a:r>
              <a:rPr lang="en-SG" dirty="0" err="1">
                <a:solidFill>
                  <a:schemeClr val="bg1"/>
                </a:solidFill>
              </a:rPr>
              <a:t>train_rmse</a:t>
            </a:r>
            <a:r>
              <a:rPr lang="en-SG" dirty="0">
                <a:solidFill>
                  <a:schemeClr val="bg1"/>
                </a:solidFill>
              </a:rPr>
              <a:t>: 0.5</a:t>
            </a:r>
          </a:p>
          <a:p>
            <a:pPr lvl="1">
              <a:spcBef>
                <a:spcPts val="600"/>
              </a:spcBef>
            </a:pPr>
            <a:r>
              <a:rPr lang="en-SG" dirty="0" err="1">
                <a:solidFill>
                  <a:schemeClr val="bg1"/>
                </a:solidFill>
              </a:rPr>
              <a:t>aic</a:t>
            </a:r>
            <a:r>
              <a:rPr lang="en-SG" dirty="0">
                <a:solidFill>
                  <a:schemeClr val="bg1"/>
                </a:solidFill>
              </a:rPr>
              <a:t>: 0.001</a:t>
            </a:r>
          </a:p>
          <a:p>
            <a:pPr>
              <a:spcBef>
                <a:spcPts val="600"/>
              </a:spcBef>
            </a:pPr>
            <a:r>
              <a:rPr lang="en-SG" dirty="0">
                <a:solidFill>
                  <a:schemeClr val="bg1"/>
                </a:solidFill>
              </a:rPr>
              <a:t>The rationale is that </a:t>
            </a:r>
            <a:r>
              <a:rPr lang="en-SG" dirty="0" err="1">
                <a:solidFill>
                  <a:schemeClr val="bg1"/>
                </a:solidFill>
              </a:rPr>
              <a:t>test_rmse</a:t>
            </a:r>
            <a:r>
              <a:rPr lang="en-SG" dirty="0">
                <a:solidFill>
                  <a:schemeClr val="bg1"/>
                </a:solidFill>
              </a:rPr>
              <a:t> is twice as important as </a:t>
            </a:r>
            <a:r>
              <a:rPr lang="en-SG" dirty="0" err="1">
                <a:solidFill>
                  <a:schemeClr val="bg1"/>
                </a:solidFill>
              </a:rPr>
              <a:t>train_rmse</a:t>
            </a:r>
            <a:r>
              <a:rPr lang="en-SG" dirty="0">
                <a:solidFill>
                  <a:schemeClr val="bg1"/>
                </a:solidFill>
              </a:rPr>
              <a:t> for model evaluation and 10 times as important as </a:t>
            </a:r>
            <a:r>
              <a:rPr lang="en-SG" dirty="0" err="1">
                <a:solidFill>
                  <a:schemeClr val="bg1"/>
                </a:solidFill>
              </a:rPr>
              <a:t>aic</a:t>
            </a:r>
            <a:r>
              <a:rPr lang="en-SG" dirty="0">
                <a:solidFill>
                  <a:schemeClr val="bg1"/>
                </a:solidFill>
              </a:rPr>
              <a:t> [merely a tie-breaker] (is 0.01 instead of 0.1 to scale it down as </a:t>
            </a:r>
            <a:r>
              <a:rPr lang="en-SG" dirty="0" err="1">
                <a:solidFill>
                  <a:schemeClr val="bg1"/>
                </a:solidFill>
              </a:rPr>
              <a:t>aic</a:t>
            </a:r>
            <a:r>
              <a:rPr lang="en-SG" dirty="0">
                <a:solidFill>
                  <a:schemeClr val="bg1"/>
                </a:solidFill>
              </a:rPr>
              <a:t> is usually of 3 orders of magnitude while the </a:t>
            </a:r>
            <a:r>
              <a:rPr lang="en-SG" dirty="0" err="1">
                <a:solidFill>
                  <a:schemeClr val="bg1"/>
                </a:solidFill>
              </a:rPr>
              <a:t>rmse</a:t>
            </a:r>
            <a:r>
              <a:rPr lang="en-SG" dirty="0">
                <a:solidFill>
                  <a:schemeClr val="bg1"/>
                </a:solidFill>
              </a:rPr>
              <a:t> scores are of 2.</a:t>
            </a:r>
          </a:p>
        </p:txBody>
      </p:sp>
      <p:pic>
        <p:nvPicPr>
          <p:cNvPr id="5" name="Picture 4" descr="Text&#10;&#10;Description automatically generated">
            <a:extLst>
              <a:ext uri="{FF2B5EF4-FFF2-40B4-BE49-F238E27FC236}">
                <a16:creationId xmlns:a16="http://schemas.microsoft.com/office/drawing/2014/main" id="{5BB9E324-66FB-4B44-9043-9B7D170EF14B}"/>
              </a:ext>
            </a:extLst>
          </p:cNvPr>
          <p:cNvPicPr>
            <a:picLocks noChangeAspect="1"/>
          </p:cNvPicPr>
          <p:nvPr/>
        </p:nvPicPr>
        <p:blipFill>
          <a:blip r:embed="rId3"/>
          <a:stretch>
            <a:fillRect/>
          </a:stretch>
        </p:blipFill>
        <p:spPr>
          <a:xfrm>
            <a:off x="5242306" y="377948"/>
            <a:ext cx="6406432" cy="6173470"/>
          </a:xfrm>
          <a:prstGeom prst="rect">
            <a:avLst/>
          </a:prstGeom>
        </p:spPr>
      </p:pic>
    </p:spTree>
    <p:extLst>
      <p:ext uri="{BB962C8B-B14F-4D97-AF65-F5344CB8AC3E}">
        <p14:creationId xmlns:p14="http://schemas.microsoft.com/office/powerpoint/2010/main" val="252887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400" dirty="0">
                <a:solidFill>
                  <a:srgbClr val="FFFFFF"/>
                </a:solidFill>
              </a:rPr>
              <a:t>Hyper-Parameter Tuning (SARIMAX)</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SG" dirty="0">
              <a:solidFill>
                <a:schemeClr val="bg1"/>
              </a:solidFill>
            </a:endParaRPr>
          </a:p>
        </p:txBody>
      </p:sp>
      <p:sp>
        <p:nvSpPr>
          <p:cNvPr id="6" name="Content Placeholder 3">
            <a:extLst>
              <a:ext uri="{FF2B5EF4-FFF2-40B4-BE49-F238E27FC236}">
                <a16:creationId xmlns:a16="http://schemas.microsoft.com/office/drawing/2014/main" id="{61F8FDE2-34B8-4F06-9B80-0B63429EF2B8}"/>
              </a:ext>
            </a:extLst>
          </p:cNvPr>
          <p:cNvSpPr txBox="1">
            <a:spLocks/>
          </p:cNvSpPr>
          <p:nvPr/>
        </p:nvSpPr>
        <p:spPr>
          <a:xfrm>
            <a:off x="473710" y="2306426"/>
            <a:ext cx="3745863" cy="43801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SG" dirty="0">
                <a:solidFill>
                  <a:schemeClr val="bg1"/>
                </a:solidFill>
              </a:rPr>
              <a:t>This Grid Search spanned 2 parts:</a:t>
            </a:r>
          </a:p>
          <a:p>
            <a:r>
              <a:rPr lang="en-GB" dirty="0">
                <a:solidFill>
                  <a:schemeClr val="bg1"/>
                </a:solidFill>
              </a:rPr>
              <a:t>The first aimed to find:</a:t>
            </a:r>
          </a:p>
          <a:p>
            <a:pPr marL="571500" lvl="1" indent="-342900">
              <a:spcBef>
                <a:spcPts val="600"/>
              </a:spcBef>
              <a:buFont typeface="+mj-lt"/>
              <a:buAutoNum type="arabicPeriod"/>
            </a:pPr>
            <a:r>
              <a:rPr lang="en-SG" dirty="0">
                <a:solidFill>
                  <a:schemeClr val="bg1"/>
                </a:solidFill>
              </a:rPr>
              <a:t>The seasonal order (P, D, Q)</a:t>
            </a:r>
          </a:p>
          <a:p>
            <a:pPr marL="571500" lvl="1" indent="-342900">
              <a:spcBef>
                <a:spcPts val="600"/>
              </a:spcBef>
              <a:buFont typeface="+mj-lt"/>
              <a:buAutoNum type="arabicPeriod"/>
            </a:pPr>
            <a:r>
              <a:rPr lang="en-SG" dirty="0">
                <a:solidFill>
                  <a:schemeClr val="bg1"/>
                </a:solidFill>
              </a:rPr>
              <a:t>The trend polynomial (trend)</a:t>
            </a:r>
          </a:p>
          <a:p>
            <a:pPr>
              <a:spcBef>
                <a:spcPts val="600"/>
              </a:spcBef>
            </a:pPr>
            <a:r>
              <a:rPr lang="en-SG" dirty="0">
                <a:solidFill>
                  <a:schemeClr val="bg1"/>
                </a:solidFill>
              </a:rPr>
              <a:t>The second aimed to find:</a:t>
            </a:r>
          </a:p>
          <a:p>
            <a:pPr marL="571500" lvl="1" indent="-342900">
              <a:spcBef>
                <a:spcPts val="600"/>
              </a:spcBef>
              <a:buFont typeface="+mj-lt"/>
              <a:buAutoNum type="arabicPeriod"/>
            </a:pPr>
            <a:r>
              <a:rPr lang="en-SG" dirty="0">
                <a:solidFill>
                  <a:schemeClr val="bg1"/>
                </a:solidFill>
              </a:rPr>
              <a:t>Which exogenous variables to incorporate (T or RH or both)</a:t>
            </a:r>
          </a:p>
          <a:p>
            <a:pPr>
              <a:spcBef>
                <a:spcPts val="600"/>
              </a:spcBef>
            </a:pPr>
            <a:r>
              <a:rPr lang="en-SG" dirty="0">
                <a:solidFill>
                  <a:schemeClr val="bg1"/>
                </a:solidFill>
              </a:rPr>
              <a:t>This is the result for part 1</a:t>
            </a:r>
          </a:p>
          <a:p>
            <a:pPr>
              <a:spcBef>
                <a:spcPts val="600"/>
              </a:spcBef>
            </a:pPr>
            <a:r>
              <a:rPr lang="en-SG" dirty="0">
                <a:solidFill>
                  <a:schemeClr val="bg1"/>
                </a:solidFill>
              </a:rPr>
              <a:t>For part 1, all the models were instantiated using both T and RH exogenous variables</a:t>
            </a:r>
          </a:p>
          <a:p>
            <a:pPr>
              <a:spcBef>
                <a:spcPts val="600"/>
              </a:spcBef>
            </a:pPr>
            <a:r>
              <a:rPr lang="en-SG" dirty="0">
                <a:solidFill>
                  <a:schemeClr val="bg1"/>
                </a:solidFill>
              </a:rPr>
              <a:t>The seasonal orders and trend types here differ from their pure SARIMA counterparts</a:t>
            </a:r>
          </a:p>
        </p:txBody>
      </p:sp>
      <p:grpSp>
        <p:nvGrpSpPr>
          <p:cNvPr id="10" name="Group 9">
            <a:extLst>
              <a:ext uri="{FF2B5EF4-FFF2-40B4-BE49-F238E27FC236}">
                <a16:creationId xmlns:a16="http://schemas.microsoft.com/office/drawing/2014/main" id="{BD28DCAD-05E4-4B1A-8E3D-33A6A8391A3B}"/>
              </a:ext>
            </a:extLst>
          </p:cNvPr>
          <p:cNvGrpSpPr/>
          <p:nvPr/>
        </p:nvGrpSpPr>
        <p:grpSpPr>
          <a:xfrm>
            <a:off x="5670273" y="321765"/>
            <a:ext cx="5273952" cy="6214469"/>
            <a:chOff x="5374998" y="207649"/>
            <a:chExt cx="4248194" cy="4922132"/>
          </a:xfrm>
        </p:grpSpPr>
        <p:pic>
          <p:nvPicPr>
            <p:cNvPr id="7" name="Picture 6" descr="Text&#10;&#10;Description automatically generated">
              <a:extLst>
                <a:ext uri="{FF2B5EF4-FFF2-40B4-BE49-F238E27FC236}">
                  <a16:creationId xmlns:a16="http://schemas.microsoft.com/office/drawing/2014/main" id="{A18440C1-B288-4D11-B25A-A644EBBFC315}"/>
                </a:ext>
              </a:extLst>
            </p:cNvPr>
            <p:cNvPicPr>
              <a:picLocks noChangeAspect="1"/>
            </p:cNvPicPr>
            <p:nvPr/>
          </p:nvPicPr>
          <p:blipFill>
            <a:blip r:embed="rId3"/>
            <a:stretch>
              <a:fillRect/>
            </a:stretch>
          </p:blipFill>
          <p:spPr>
            <a:xfrm>
              <a:off x="5374998" y="3999383"/>
              <a:ext cx="4248194" cy="1130398"/>
            </a:xfrm>
            <a:prstGeom prst="rect">
              <a:avLst/>
            </a:prstGeom>
          </p:spPr>
        </p:pic>
        <p:pic>
          <p:nvPicPr>
            <p:cNvPr id="9" name="Picture 8" descr="Text&#10;&#10;Description automatically generated">
              <a:extLst>
                <a:ext uri="{FF2B5EF4-FFF2-40B4-BE49-F238E27FC236}">
                  <a16:creationId xmlns:a16="http://schemas.microsoft.com/office/drawing/2014/main" id="{6C59815A-FD9D-41F7-9414-40204E3FBA27}"/>
                </a:ext>
              </a:extLst>
            </p:cNvPr>
            <p:cNvPicPr>
              <a:picLocks noChangeAspect="1"/>
            </p:cNvPicPr>
            <p:nvPr/>
          </p:nvPicPr>
          <p:blipFill>
            <a:blip r:embed="rId4"/>
            <a:stretch>
              <a:fillRect/>
            </a:stretch>
          </p:blipFill>
          <p:spPr>
            <a:xfrm>
              <a:off x="5374998" y="207649"/>
              <a:ext cx="4248194" cy="3791734"/>
            </a:xfrm>
            <a:prstGeom prst="rect">
              <a:avLst/>
            </a:prstGeom>
          </p:spPr>
        </p:pic>
      </p:grpSp>
    </p:spTree>
    <p:extLst>
      <p:ext uri="{BB962C8B-B14F-4D97-AF65-F5344CB8AC3E}">
        <p14:creationId xmlns:p14="http://schemas.microsoft.com/office/powerpoint/2010/main" val="98983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115107-5DA3-4397-A1DA-67705DAE1EC2}"/>
              </a:ext>
            </a:extLst>
          </p:cNvPr>
          <p:cNvSpPr>
            <a:spLocks noGrp="1"/>
          </p:cNvSpPr>
          <p:nvPr>
            <p:ph type="title"/>
          </p:nvPr>
        </p:nvSpPr>
        <p:spPr>
          <a:xfrm>
            <a:off x="473711" y="377948"/>
            <a:ext cx="3745864" cy="169088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sz="2400" dirty="0">
                <a:solidFill>
                  <a:srgbClr val="FFFFFF"/>
                </a:solidFill>
              </a:rPr>
              <a:t>Hyper-Parameter Tuning (SARIMAX)</a:t>
            </a:r>
          </a:p>
        </p:txBody>
      </p:sp>
      <p:sp>
        <p:nvSpPr>
          <p:cNvPr id="11" name="Content Placeholder 3">
            <a:extLst>
              <a:ext uri="{FF2B5EF4-FFF2-40B4-BE49-F238E27FC236}">
                <a16:creationId xmlns:a16="http://schemas.microsoft.com/office/drawing/2014/main" id="{043A6377-C753-49FB-8F35-17EBFCC706D6}"/>
              </a:ext>
            </a:extLst>
          </p:cNvPr>
          <p:cNvSpPr txBox="1">
            <a:spLocks/>
          </p:cNvSpPr>
          <p:nvPr/>
        </p:nvSpPr>
        <p:spPr>
          <a:xfrm>
            <a:off x="473710" y="2306426"/>
            <a:ext cx="3745863" cy="43039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SG" dirty="0">
              <a:solidFill>
                <a:schemeClr val="bg1"/>
              </a:solidFill>
            </a:endParaRPr>
          </a:p>
        </p:txBody>
      </p:sp>
      <p:sp>
        <p:nvSpPr>
          <p:cNvPr id="6" name="Content Placeholder 3">
            <a:extLst>
              <a:ext uri="{FF2B5EF4-FFF2-40B4-BE49-F238E27FC236}">
                <a16:creationId xmlns:a16="http://schemas.microsoft.com/office/drawing/2014/main" id="{61F8FDE2-34B8-4F06-9B80-0B63429EF2B8}"/>
              </a:ext>
            </a:extLst>
          </p:cNvPr>
          <p:cNvSpPr txBox="1">
            <a:spLocks/>
          </p:cNvSpPr>
          <p:nvPr/>
        </p:nvSpPr>
        <p:spPr>
          <a:xfrm>
            <a:off x="473710" y="2306426"/>
            <a:ext cx="3745863" cy="43801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SG" dirty="0">
                <a:solidFill>
                  <a:schemeClr val="bg1"/>
                </a:solidFill>
              </a:rPr>
              <a:t>This Grid Search spanned 2 parts:</a:t>
            </a:r>
          </a:p>
          <a:p>
            <a:r>
              <a:rPr lang="en-GB" dirty="0">
                <a:solidFill>
                  <a:schemeClr val="bg1"/>
                </a:solidFill>
              </a:rPr>
              <a:t>The first aimed to find:</a:t>
            </a:r>
          </a:p>
          <a:p>
            <a:pPr marL="571500" lvl="1" indent="-342900">
              <a:spcBef>
                <a:spcPts val="600"/>
              </a:spcBef>
              <a:buFont typeface="+mj-lt"/>
              <a:buAutoNum type="arabicPeriod"/>
            </a:pPr>
            <a:r>
              <a:rPr lang="en-SG" dirty="0">
                <a:solidFill>
                  <a:schemeClr val="bg1"/>
                </a:solidFill>
              </a:rPr>
              <a:t>The seasonal order (P, D, Q)</a:t>
            </a:r>
          </a:p>
          <a:p>
            <a:pPr marL="571500" lvl="1" indent="-342900">
              <a:spcBef>
                <a:spcPts val="600"/>
              </a:spcBef>
              <a:buFont typeface="+mj-lt"/>
              <a:buAutoNum type="arabicPeriod"/>
            </a:pPr>
            <a:r>
              <a:rPr lang="en-SG" dirty="0">
                <a:solidFill>
                  <a:schemeClr val="bg1"/>
                </a:solidFill>
              </a:rPr>
              <a:t>The trend polynomial (trend)</a:t>
            </a:r>
          </a:p>
          <a:p>
            <a:pPr>
              <a:spcBef>
                <a:spcPts val="600"/>
              </a:spcBef>
            </a:pPr>
            <a:r>
              <a:rPr lang="en-SG" dirty="0">
                <a:solidFill>
                  <a:schemeClr val="bg1"/>
                </a:solidFill>
              </a:rPr>
              <a:t>The second aimed to find:</a:t>
            </a:r>
          </a:p>
          <a:p>
            <a:pPr marL="571500" lvl="1" indent="-342900">
              <a:spcBef>
                <a:spcPts val="600"/>
              </a:spcBef>
              <a:buFont typeface="+mj-lt"/>
              <a:buAutoNum type="arabicPeriod"/>
            </a:pPr>
            <a:r>
              <a:rPr lang="en-SG" dirty="0">
                <a:solidFill>
                  <a:schemeClr val="bg1"/>
                </a:solidFill>
              </a:rPr>
              <a:t>Which exogenous variables to incorporate (T or RH or both)</a:t>
            </a:r>
          </a:p>
          <a:p>
            <a:pPr>
              <a:spcBef>
                <a:spcPts val="600"/>
              </a:spcBef>
            </a:pPr>
            <a:r>
              <a:rPr lang="en-SG" dirty="0">
                <a:solidFill>
                  <a:schemeClr val="bg1"/>
                </a:solidFill>
              </a:rPr>
              <a:t>This is the result for part 2</a:t>
            </a:r>
          </a:p>
          <a:p>
            <a:pPr>
              <a:spcBef>
                <a:spcPts val="600"/>
              </a:spcBef>
            </a:pPr>
            <a:r>
              <a:rPr lang="en-SG" dirty="0">
                <a:solidFill>
                  <a:schemeClr val="bg1"/>
                </a:solidFill>
              </a:rPr>
              <a:t>Some models (NOx and NMHC) perform better with both T and RH while others (CO and O3) do better with RH alone</a:t>
            </a:r>
          </a:p>
          <a:p>
            <a:pPr>
              <a:spcBef>
                <a:spcPts val="600"/>
              </a:spcBef>
            </a:pPr>
            <a:r>
              <a:rPr lang="en-SG" dirty="0">
                <a:solidFill>
                  <a:schemeClr val="bg1"/>
                </a:solidFill>
              </a:rPr>
              <a:t>The rest of the params are brought over from part 1 (no change)</a:t>
            </a:r>
          </a:p>
        </p:txBody>
      </p:sp>
      <p:grpSp>
        <p:nvGrpSpPr>
          <p:cNvPr id="16" name="Group 15">
            <a:extLst>
              <a:ext uri="{FF2B5EF4-FFF2-40B4-BE49-F238E27FC236}">
                <a16:creationId xmlns:a16="http://schemas.microsoft.com/office/drawing/2014/main" id="{ECD72232-FA98-42EF-93C9-940B0AD47354}"/>
              </a:ext>
            </a:extLst>
          </p:cNvPr>
          <p:cNvGrpSpPr/>
          <p:nvPr/>
        </p:nvGrpSpPr>
        <p:grpSpPr>
          <a:xfrm>
            <a:off x="5662675" y="292619"/>
            <a:ext cx="5520944" cy="6393931"/>
            <a:chOff x="2237207" y="0"/>
            <a:chExt cx="5030723" cy="5755756"/>
          </a:xfrm>
        </p:grpSpPr>
        <p:pic>
          <p:nvPicPr>
            <p:cNvPr id="13" name="Picture 12" descr="Text&#10;&#10;Description automatically generated">
              <a:extLst>
                <a:ext uri="{FF2B5EF4-FFF2-40B4-BE49-F238E27FC236}">
                  <a16:creationId xmlns:a16="http://schemas.microsoft.com/office/drawing/2014/main" id="{B2A09A02-E4FD-466D-9BFB-79384795AB36}"/>
                </a:ext>
              </a:extLst>
            </p:cNvPr>
            <p:cNvPicPr>
              <a:picLocks noChangeAspect="1"/>
            </p:cNvPicPr>
            <p:nvPr/>
          </p:nvPicPr>
          <p:blipFill>
            <a:blip r:embed="rId3"/>
            <a:stretch>
              <a:fillRect/>
            </a:stretch>
          </p:blipFill>
          <p:spPr>
            <a:xfrm>
              <a:off x="2237207" y="0"/>
              <a:ext cx="5030723" cy="4470400"/>
            </a:xfrm>
            <a:prstGeom prst="rect">
              <a:avLst/>
            </a:prstGeom>
          </p:spPr>
        </p:pic>
        <p:pic>
          <p:nvPicPr>
            <p:cNvPr id="15" name="Picture 14" descr="Text&#10;&#10;Description automatically generated">
              <a:extLst>
                <a:ext uri="{FF2B5EF4-FFF2-40B4-BE49-F238E27FC236}">
                  <a16:creationId xmlns:a16="http://schemas.microsoft.com/office/drawing/2014/main" id="{C6CC26D3-3729-4F81-92D6-E9D6A036051F}"/>
                </a:ext>
              </a:extLst>
            </p:cNvPr>
            <p:cNvPicPr>
              <a:picLocks noChangeAspect="1"/>
            </p:cNvPicPr>
            <p:nvPr/>
          </p:nvPicPr>
          <p:blipFill>
            <a:blip r:embed="rId4"/>
            <a:stretch>
              <a:fillRect/>
            </a:stretch>
          </p:blipFill>
          <p:spPr>
            <a:xfrm>
              <a:off x="2237207" y="4470400"/>
              <a:ext cx="5030723" cy="1285356"/>
            </a:xfrm>
            <a:prstGeom prst="rect">
              <a:avLst/>
            </a:prstGeom>
          </p:spPr>
        </p:pic>
      </p:grpSp>
    </p:spTree>
    <p:extLst>
      <p:ext uri="{BB962C8B-B14F-4D97-AF65-F5344CB8AC3E}">
        <p14:creationId xmlns:p14="http://schemas.microsoft.com/office/powerpoint/2010/main" val="19300480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12D154-BCA4-47A9-881C-4EFB9658D8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4D5ADA-BB6C-46F4-9A97-3A3D44A9A8A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28223DC-4748-4F7F-8D8D-E4EA5A6C18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Financial design</Template>
  <TotalTime>566</TotalTime>
  <Words>1208</Words>
  <Application>Microsoft Office PowerPoint</Application>
  <PresentationFormat>Widescreen</PresentationFormat>
  <Paragraphs>121</Paragraphs>
  <Slides>16</Slides>
  <Notes>16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Gill Sans MT</vt:lpstr>
      <vt:lpstr>Wingdings</vt:lpstr>
      <vt:lpstr>Parcel</vt:lpstr>
      <vt:lpstr>predicting air pollution</vt:lpstr>
      <vt:lpstr>Exploratory Data Analysis</vt:lpstr>
      <vt:lpstr>Exploratory Data Analysis</vt:lpstr>
      <vt:lpstr>Exploratory Data Analysis</vt:lpstr>
      <vt:lpstr>Hyper-Parameter Tuning (SARIMA)</vt:lpstr>
      <vt:lpstr>Hyper-Parameter Tuning (SARIMA)</vt:lpstr>
      <vt:lpstr>Hyper-Parameter Tuning (SARIMA)</vt:lpstr>
      <vt:lpstr>Hyper-Parameter Tuning (SARIMAX)</vt:lpstr>
      <vt:lpstr>Hyper-Parameter Tuning (SARIMAX)</vt:lpstr>
      <vt:lpstr>Hyper-Parameter Tuning (Exp. Smoothing)</vt:lpstr>
      <vt:lpstr>Algorithm Comparison</vt:lpstr>
      <vt:lpstr>Evaluating In-Sample Predictions</vt:lpstr>
      <vt:lpstr>Evaluating Out-of-Sample Predictions</vt:lpstr>
      <vt:lpstr>Algorithm SELECTION</vt:lpstr>
      <vt:lpstr>Thought Process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air pollution</dc:title>
  <dc:creator>ETHAN TAN WEE EN</dc:creator>
  <cp:lastModifiedBy>ETHAN TAN WEE EN</cp:lastModifiedBy>
  <cp:revision>8</cp:revision>
  <dcterms:created xsi:type="dcterms:W3CDTF">2021-08-07T09:15:15Z</dcterms:created>
  <dcterms:modified xsi:type="dcterms:W3CDTF">2021-08-13T08:24:53Z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